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141411609" r:id="rId5"/>
    <p:sldId id="2141411610" r:id="rId6"/>
    <p:sldId id="2141411611" r:id="rId7"/>
    <p:sldId id="2141411612" r:id="rId8"/>
    <p:sldId id="2141411613" r:id="rId9"/>
    <p:sldId id="2141411608" r:id="rId10"/>
    <p:sldId id="2141411600" r:id="rId11"/>
    <p:sldId id="2141411601" r:id="rId12"/>
    <p:sldId id="214141159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a Lillis" initials="ML" lastIdx="11" clrIdx="0">
    <p:extLst>
      <p:ext uri="{19B8F6BF-5375-455C-9EA6-DF929625EA0E}">
        <p15:presenceInfo xmlns:p15="http://schemas.microsoft.com/office/powerpoint/2012/main" userId="S::mlillis@rmi.org::d2c8895d-e591-4f96-b365-d06f90faa9ea" providerId="AD"/>
      </p:ext>
    </p:extLst>
  </p:cmAuthor>
  <p:cmAuthor id="2" name="Roy Torbert" initials="RT" lastIdx="41" clrIdx="1">
    <p:extLst>
      <p:ext uri="{19B8F6BF-5375-455C-9EA6-DF929625EA0E}">
        <p15:presenceInfo xmlns:p15="http://schemas.microsoft.com/office/powerpoint/2012/main" userId="S::rtorbert@rmi.org::ff340f33-094e-4a98-bd86-e9d4a4f1e736" providerId="AD"/>
      </p:ext>
    </p:extLst>
  </p:cmAuthor>
  <p:cmAuthor id="3" name="Koben Calhoun" initials="KC" lastIdx="7" clrIdx="2">
    <p:extLst>
      <p:ext uri="{19B8F6BF-5375-455C-9EA6-DF929625EA0E}">
        <p15:presenceInfo xmlns:p15="http://schemas.microsoft.com/office/powerpoint/2012/main" userId="S::kcalhoun@rmi.org::e4a6d247-7cbe-4034-97fd-ba37dbcc37a8" providerId="AD"/>
      </p:ext>
    </p:extLst>
  </p:cmAuthor>
  <p:cmAuthor id="4" name="Mathias Einberger" initials="ME" lastIdx="4" clrIdx="3">
    <p:extLst>
      <p:ext uri="{19B8F6BF-5375-455C-9EA6-DF929625EA0E}">
        <p15:presenceInfo xmlns:p15="http://schemas.microsoft.com/office/powerpoint/2012/main" userId="S::meinberger@rmi.org::88fb9cbd-f36a-453d-8628-0cca184bf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A291"/>
    <a:srgbClr val="FABA86"/>
    <a:srgbClr val="68826F"/>
    <a:srgbClr val="CA6008"/>
    <a:srgbClr val="F78B31"/>
    <a:srgbClr val="E9F7F6"/>
    <a:srgbClr val="CF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4E787-C86E-43D5-B7C1-4B6BCD5941F1}" v="2" dt="2021-06-10T16:58:10.072"/>
    <p1510:client id="{83FB8D2B-A2B9-4292-B65C-5B6DE582D776}" v="211" dt="2021-06-14T17:49:58.793"/>
    <p1510:client id="{9C4FEFDA-7654-3A45-A77F-21B0320333EC}" v="1" dt="2021-06-14T17:49:38.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6102" autoAdjust="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ben Calhoun" userId="e4a6d247-7cbe-4034-97fd-ba37dbcc37a8" providerId="ADAL" clId="{70E28228-7050-6A49-9C5B-8733E49AAEA0}"/>
    <pc:docChg chg="undo custSel modSld">
      <pc:chgData name="Koben Calhoun" userId="e4a6d247-7cbe-4034-97fd-ba37dbcc37a8" providerId="ADAL" clId="{70E28228-7050-6A49-9C5B-8733E49AAEA0}" dt="2021-06-07T21:51:59.826" v="1521"/>
      <pc:docMkLst>
        <pc:docMk/>
      </pc:docMkLst>
      <pc:sldChg chg="addCm modCm modNotesTx">
        <pc:chgData name="Koben Calhoun" userId="e4a6d247-7cbe-4034-97fd-ba37dbcc37a8" providerId="ADAL" clId="{70E28228-7050-6A49-9C5B-8733E49AAEA0}" dt="2021-06-07T21:06:24.907" v="1513" actId="1589"/>
        <pc:sldMkLst>
          <pc:docMk/>
          <pc:sldMk cId="1092953761" sldId="593"/>
        </pc:sldMkLst>
      </pc:sldChg>
      <pc:sldChg chg="addCm modCm">
        <pc:chgData name="Koben Calhoun" userId="e4a6d247-7cbe-4034-97fd-ba37dbcc37a8" providerId="ADAL" clId="{70E28228-7050-6A49-9C5B-8733E49AAEA0}" dt="2021-06-07T21:51:59.826" v="1521"/>
        <pc:sldMkLst>
          <pc:docMk/>
          <pc:sldMk cId="3275233201" sldId="2141411548"/>
        </pc:sldMkLst>
      </pc:sldChg>
      <pc:sldChg chg="addSp modSp mod addCm modCm">
        <pc:chgData name="Koben Calhoun" userId="e4a6d247-7cbe-4034-97fd-ba37dbcc37a8" providerId="ADAL" clId="{70E28228-7050-6A49-9C5B-8733E49AAEA0}" dt="2021-06-07T20:59:11.622" v="1450"/>
        <pc:sldMkLst>
          <pc:docMk/>
          <pc:sldMk cId="1414436819" sldId="2141411580"/>
        </pc:sldMkLst>
        <pc:spChg chg="mod">
          <ac:chgData name="Koben Calhoun" userId="e4a6d247-7cbe-4034-97fd-ba37dbcc37a8" providerId="ADAL" clId="{70E28228-7050-6A49-9C5B-8733E49AAEA0}" dt="2021-06-07T20:49:33.175" v="2" actId="14100"/>
          <ac:spMkLst>
            <pc:docMk/>
            <pc:sldMk cId="1414436819" sldId="2141411580"/>
            <ac:spMk id="3" creationId="{0B624CAB-D506-2547-B870-059D64D346E7}"/>
          </ac:spMkLst>
        </pc:spChg>
        <pc:spChg chg="add mod">
          <ac:chgData name="Koben Calhoun" userId="e4a6d247-7cbe-4034-97fd-ba37dbcc37a8" providerId="ADAL" clId="{70E28228-7050-6A49-9C5B-8733E49AAEA0}" dt="2021-06-07T20:58:28.578" v="1448" actId="14100"/>
          <ac:spMkLst>
            <pc:docMk/>
            <pc:sldMk cId="1414436819" sldId="2141411580"/>
            <ac:spMk id="4" creationId="{E6F781D1-5A35-3E42-A621-5D5062438B74}"/>
          </ac:spMkLst>
        </pc:spChg>
      </pc:sldChg>
      <pc:sldChg chg="addCm delCm modCm">
        <pc:chgData name="Koben Calhoun" userId="e4a6d247-7cbe-4034-97fd-ba37dbcc37a8" providerId="ADAL" clId="{70E28228-7050-6A49-9C5B-8733E49AAEA0}" dt="2021-06-07T21:50:05.562" v="1519"/>
        <pc:sldMkLst>
          <pc:docMk/>
          <pc:sldMk cId="1611183281" sldId="2141411582"/>
        </pc:sldMkLst>
      </pc:sldChg>
      <pc:sldChg chg="addCm modCm">
        <pc:chgData name="Koben Calhoun" userId="e4a6d247-7cbe-4034-97fd-ba37dbcc37a8" providerId="ADAL" clId="{70E28228-7050-6A49-9C5B-8733E49AAEA0}" dt="2021-06-07T21:07:19.281" v="1515"/>
        <pc:sldMkLst>
          <pc:docMk/>
          <pc:sldMk cId="1608297156" sldId="2141411583"/>
        </pc:sldMkLst>
      </pc:sldChg>
    </pc:docChg>
  </pc:docChgLst>
  <pc:docChgLst>
    <pc:chgData name="Koben Calhoun" userId="e4a6d247-7cbe-4034-97fd-ba37dbcc37a8" providerId="ADAL" clId="{9C4FEFDA-7654-3A45-A77F-21B0320333EC}"/>
    <pc:docChg chg="modSld">
      <pc:chgData name="Koben Calhoun" userId="e4a6d247-7cbe-4034-97fd-ba37dbcc37a8" providerId="ADAL" clId="{9C4FEFDA-7654-3A45-A77F-21B0320333EC}" dt="2021-06-14T17:49:38.158" v="0" actId="732"/>
      <pc:docMkLst>
        <pc:docMk/>
      </pc:docMkLst>
      <pc:sldChg chg="modSp mod">
        <pc:chgData name="Koben Calhoun" userId="e4a6d247-7cbe-4034-97fd-ba37dbcc37a8" providerId="ADAL" clId="{9C4FEFDA-7654-3A45-A77F-21B0320333EC}" dt="2021-06-14T17:49:38.158" v="0" actId="732"/>
        <pc:sldMkLst>
          <pc:docMk/>
          <pc:sldMk cId="3872325806" sldId="2141411600"/>
        </pc:sldMkLst>
        <pc:picChg chg="mod modCrop">
          <ac:chgData name="Koben Calhoun" userId="e4a6d247-7cbe-4034-97fd-ba37dbcc37a8" providerId="ADAL" clId="{9C4FEFDA-7654-3A45-A77F-21B0320333EC}" dt="2021-06-14T17:49:38.158" v="0" actId="732"/>
          <ac:picMkLst>
            <pc:docMk/>
            <pc:sldMk cId="3872325806" sldId="2141411600"/>
            <ac:picMk id="13" creationId="{C647E270-1B0D-4F3F-A59A-CAFC5B4A0E9E}"/>
          </ac:picMkLst>
        </pc:picChg>
      </pc:sldChg>
    </pc:docChg>
  </pc:docChgLst>
  <pc:docChgLst>
    <pc:chgData name="Udetanshu, Udetanshu" userId="56545638-033a-4369-9078-2afcff2a1ee7" providerId="ADAL" clId="{0F24E787-C86E-43D5-B7C1-4B6BCD5941F1}"/>
    <pc:docChg chg="addSld modSld sldOrd">
      <pc:chgData name="Udetanshu, Udetanshu" userId="56545638-033a-4369-9078-2afcff2a1ee7" providerId="ADAL" clId="{0F24E787-C86E-43D5-B7C1-4B6BCD5941F1}" dt="2021-06-10T16:58:10.072" v="1"/>
      <pc:docMkLst>
        <pc:docMk/>
      </pc:docMkLst>
      <pc:sldChg chg="add ord">
        <pc:chgData name="Udetanshu, Udetanshu" userId="56545638-033a-4369-9078-2afcff2a1ee7" providerId="ADAL" clId="{0F24E787-C86E-43D5-B7C1-4B6BCD5941F1}" dt="2021-06-10T16:58:10.072" v="1"/>
        <pc:sldMkLst>
          <pc:docMk/>
          <pc:sldMk cId="1404156253" sldId="2141411589"/>
        </pc:sldMkLst>
      </pc:sldChg>
    </pc:docChg>
  </pc:docChgLst>
  <pc:docChgLst>
    <pc:chgData name="Udetanshu" userId="S::udetanshu.contractor@rmi.org::96e02dad-2ee7-4174-91af-ec6d5b4c2c57" providerId="AD" clId="Web-{83FB8D2B-A2B9-4292-B65C-5B6DE582D776}"/>
    <pc:docChg chg="modSld">
      <pc:chgData name="Udetanshu" userId="S::udetanshu.contractor@rmi.org::96e02dad-2ee7-4174-91af-ec6d5b4c2c57" providerId="AD" clId="Web-{83FB8D2B-A2B9-4292-B65C-5B6DE582D776}" dt="2021-06-14T17:49:55.183" v="199" actId="20577"/>
      <pc:docMkLst>
        <pc:docMk/>
      </pc:docMkLst>
      <pc:sldChg chg="modSp">
        <pc:chgData name="Udetanshu" userId="S::udetanshu.contractor@rmi.org::96e02dad-2ee7-4174-91af-ec6d5b4c2c57" providerId="AD" clId="Web-{83FB8D2B-A2B9-4292-B65C-5B6DE582D776}" dt="2021-06-14T17:48:55.212" v="165" actId="20577"/>
        <pc:sldMkLst>
          <pc:docMk/>
          <pc:sldMk cId="1404156253" sldId="2141411589"/>
        </pc:sldMkLst>
        <pc:spChg chg="mod">
          <ac:chgData name="Udetanshu" userId="S::udetanshu.contractor@rmi.org::96e02dad-2ee7-4174-91af-ec6d5b4c2c57" providerId="AD" clId="Web-{83FB8D2B-A2B9-4292-B65C-5B6DE582D776}" dt="2021-06-14T17:48:55.212" v="165" actId="20577"/>
          <ac:spMkLst>
            <pc:docMk/>
            <pc:sldMk cId="1404156253" sldId="2141411589"/>
            <ac:spMk id="2" creationId="{00000000-0000-0000-0000-000000000000}"/>
          </ac:spMkLst>
        </pc:spChg>
      </pc:sldChg>
      <pc:sldChg chg="modSp">
        <pc:chgData name="Udetanshu" userId="S::udetanshu.contractor@rmi.org::96e02dad-2ee7-4174-91af-ec6d5b4c2c57" providerId="AD" clId="Web-{83FB8D2B-A2B9-4292-B65C-5B6DE582D776}" dt="2021-06-14T17:49:55.183" v="199" actId="20577"/>
        <pc:sldMkLst>
          <pc:docMk/>
          <pc:sldMk cId="3901392651" sldId="2141411596"/>
        </pc:sldMkLst>
        <pc:spChg chg="mod">
          <ac:chgData name="Udetanshu" userId="S::udetanshu.contractor@rmi.org::96e02dad-2ee7-4174-91af-ec6d5b4c2c57" providerId="AD" clId="Web-{83FB8D2B-A2B9-4292-B65C-5B6DE582D776}" dt="2021-06-14T17:49:55.183" v="199" actId="20577"/>
          <ac:spMkLst>
            <pc:docMk/>
            <pc:sldMk cId="3901392651" sldId="2141411596"/>
            <ac:spMk id="2" creationId="{EBC7678E-4D76-B64E-B01E-5D39B44D3361}"/>
          </ac:spMkLst>
        </pc:spChg>
      </pc:sldChg>
      <pc:sldChg chg="modSp">
        <pc:chgData name="Udetanshu" userId="S::udetanshu.contractor@rmi.org::96e02dad-2ee7-4174-91af-ec6d5b4c2c57" providerId="AD" clId="Web-{83FB8D2B-A2B9-4292-B65C-5B6DE582D776}" dt="2021-06-14T17:49:38.495" v="181" actId="20577"/>
        <pc:sldMkLst>
          <pc:docMk/>
          <pc:sldMk cId="3872325806" sldId="2141411600"/>
        </pc:sldMkLst>
        <pc:spChg chg="mod">
          <ac:chgData name="Udetanshu" userId="S::udetanshu.contractor@rmi.org::96e02dad-2ee7-4174-91af-ec6d5b4c2c57" providerId="AD" clId="Web-{83FB8D2B-A2B9-4292-B65C-5B6DE582D776}" dt="2021-06-14T17:49:38.495" v="181" actId="20577"/>
          <ac:spMkLst>
            <pc:docMk/>
            <pc:sldMk cId="3872325806" sldId="2141411600"/>
            <ac:spMk id="14" creationId="{9E5BD27A-F59D-408F-A90C-EE8DC7F96436}"/>
          </ac:spMkLst>
        </pc:spChg>
      </pc:sldChg>
      <pc:sldChg chg="modSp">
        <pc:chgData name="Udetanshu" userId="S::udetanshu.contractor@rmi.org::96e02dad-2ee7-4174-91af-ec6d5b4c2c57" providerId="AD" clId="Web-{83FB8D2B-A2B9-4292-B65C-5B6DE582D776}" dt="2021-06-14T17:18:38.437" v="6" actId="20577"/>
        <pc:sldMkLst>
          <pc:docMk/>
          <pc:sldMk cId="2903587067" sldId="2141411602"/>
        </pc:sldMkLst>
        <pc:spChg chg="mod">
          <ac:chgData name="Udetanshu" userId="S::udetanshu.contractor@rmi.org::96e02dad-2ee7-4174-91af-ec6d5b4c2c57" providerId="AD" clId="Web-{83FB8D2B-A2B9-4292-B65C-5B6DE582D776}" dt="2021-06-14T17:18:38.437" v="6" actId="20577"/>
          <ac:spMkLst>
            <pc:docMk/>
            <pc:sldMk cId="2903587067" sldId="2141411602"/>
            <ac:spMk id="2" creationId="{EBC7678E-4D76-B64E-B01E-5D39B44D3361}"/>
          </ac:spMkLst>
        </pc:spChg>
      </pc:sldChg>
      <pc:sldChg chg="modSp">
        <pc:chgData name="Udetanshu" userId="S::udetanshu.contractor@rmi.org::96e02dad-2ee7-4174-91af-ec6d5b4c2c57" providerId="AD" clId="Web-{83FB8D2B-A2B9-4292-B65C-5B6DE582D776}" dt="2021-06-14T17:22:06.584" v="21" actId="20577"/>
        <pc:sldMkLst>
          <pc:docMk/>
          <pc:sldMk cId="325788472" sldId="2141411605"/>
        </pc:sldMkLst>
        <pc:spChg chg="mod">
          <ac:chgData name="Udetanshu" userId="S::udetanshu.contractor@rmi.org::96e02dad-2ee7-4174-91af-ec6d5b4c2c57" providerId="AD" clId="Web-{83FB8D2B-A2B9-4292-B65C-5B6DE582D776}" dt="2021-06-14T17:22:06.584" v="21" actId="20577"/>
          <ac:spMkLst>
            <pc:docMk/>
            <pc:sldMk cId="325788472" sldId="2141411605"/>
            <ac:spMk id="14" creationId="{BAB16A65-CDF7-4893-B321-9F22B25ECE09}"/>
          </ac:spMkLst>
        </pc:spChg>
      </pc:sldChg>
      <pc:sldChg chg="modNotes">
        <pc:chgData name="Udetanshu" userId="S::udetanshu.contractor@rmi.org::96e02dad-2ee7-4174-91af-ec6d5b4c2c57" providerId="AD" clId="Web-{83FB8D2B-A2B9-4292-B65C-5B6DE582D776}" dt="2021-06-14T17:38:22.849" v="60"/>
        <pc:sldMkLst>
          <pc:docMk/>
          <pc:sldMk cId="1132256647" sldId="2141411606"/>
        </pc:sldMkLst>
      </pc:sldChg>
      <pc:sldChg chg="modSp">
        <pc:chgData name="Udetanshu" userId="S::udetanshu.contractor@rmi.org::96e02dad-2ee7-4174-91af-ec6d5b4c2c57" providerId="AD" clId="Web-{83FB8D2B-A2B9-4292-B65C-5B6DE582D776}" dt="2021-06-14T17:07:35.213" v="3" actId="14100"/>
        <pc:sldMkLst>
          <pc:docMk/>
          <pc:sldMk cId="1172185245" sldId="2141411608"/>
        </pc:sldMkLst>
        <pc:spChg chg="mod">
          <ac:chgData name="Udetanshu" userId="S::udetanshu.contractor@rmi.org::96e02dad-2ee7-4174-91af-ec6d5b4c2c57" providerId="AD" clId="Web-{83FB8D2B-A2B9-4292-B65C-5B6DE582D776}" dt="2021-06-14T17:07:35.213" v="3" actId="14100"/>
          <ac:spMkLst>
            <pc:docMk/>
            <pc:sldMk cId="1172185245" sldId="2141411608"/>
            <ac:spMk id="6" creationId="{FE1799C8-E943-470D-82CA-95D4F2EC8D74}"/>
          </ac:spMkLst>
        </pc:spChg>
        <pc:spChg chg="mod">
          <ac:chgData name="Udetanshu" userId="S::udetanshu.contractor@rmi.org::96e02dad-2ee7-4174-91af-ec6d5b4c2c57" providerId="AD" clId="Web-{83FB8D2B-A2B9-4292-B65C-5B6DE582D776}" dt="2021-06-14T17:07:28.181" v="1" actId="14100"/>
          <ac:spMkLst>
            <pc:docMk/>
            <pc:sldMk cId="1172185245" sldId="2141411608"/>
            <ac:spMk id="8" creationId="{B91F807E-ABAA-4EAC-B18E-484CD8A535B9}"/>
          </ac:spMkLst>
        </pc:spChg>
        <pc:spChg chg="mod">
          <ac:chgData name="Udetanshu" userId="S::udetanshu.contractor@rmi.org::96e02dad-2ee7-4174-91af-ec6d5b4c2c57" providerId="AD" clId="Web-{83FB8D2B-A2B9-4292-B65C-5B6DE582D776}" dt="2021-06-14T17:07:17.462" v="0" actId="14100"/>
          <ac:spMkLst>
            <pc:docMk/>
            <pc:sldMk cId="1172185245" sldId="2141411608"/>
            <ac:spMk id="9" creationId="{24D4D723-C683-4C73-97B0-36519D15A4AF}"/>
          </ac:spMkLst>
        </pc:spChg>
      </pc:sldChg>
    </pc:docChg>
  </pc:docChgLst>
  <pc:docChgLst>
    <pc:chgData name="Roy Torbert" userId="S::rtorbert@rmi.org::ff340f33-094e-4a98-bd86-e9d4a4f1e736" providerId="AD" clId="Web-{87396012-4894-A432-4DCB-BA9A10093FFB}"/>
    <pc:docChg chg="modSld">
      <pc:chgData name="Roy Torbert" userId="S::rtorbert@rmi.org::ff340f33-094e-4a98-bd86-e9d4a4f1e736" providerId="AD" clId="Web-{87396012-4894-A432-4DCB-BA9A10093FFB}" dt="2021-06-07T23:16:03.462" v="22"/>
      <pc:docMkLst>
        <pc:docMk/>
      </pc:docMkLst>
      <pc:sldChg chg="addSp delSp modSp addCm">
        <pc:chgData name="Roy Torbert" userId="S::rtorbert@rmi.org::ff340f33-094e-4a98-bd86-e9d4a4f1e736" providerId="AD" clId="Web-{87396012-4894-A432-4DCB-BA9A10093FFB}" dt="2021-06-07T21:12:01.168" v="10" actId="14100"/>
        <pc:sldMkLst>
          <pc:docMk/>
          <pc:sldMk cId="1092953761" sldId="593"/>
        </pc:sldMkLst>
        <pc:picChg chg="add del mod">
          <ac:chgData name="Roy Torbert" userId="S::rtorbert@rmi.org::ff340f33-094e-4a98-bd86-e9d4a4f1e736" providerId="AD" clId="Web-{87396012-4894-A432-4DCB-BA9A10093FFB}" dt="2021-06-07T21:04:52.302" v="2"/>
          <ac:picMkLst>
            <pc:docMk/>
            <pc:sldMk cId="1092953761" sldId="593"/>
            <ac:picMk id="4" creationId="{5D122A10-15C5-46B3-97F7-B800DFCA8F03}"/>
          </ac:picMkLst>
        </pc:picChg>
        <pc:picChg chg="add del mod">
          <ac:chgData name="Roy Torbert" userId="S::rtorbert@rmi.org::ff340f33-094e-4a98-bd86-e9d4a4f1e736" providerId="AD" clId="Web-{87396012-4894-A432-4DCB-BA9A10093FFB}" dt="2021-06-07T21:06:00.163" v="7"/>
          <ac:picMkLst>
            <pc:docMk/>
            <pc:sldMk cId="1092953761" sldId="593"/>
            <ac:picMk id="5" creationId="{4C2413F3-6393-4815-ACB6-BF903FBD13D4}"/>
          </ac:picMkLst>
        </pc:picChg>
        <pc:picChg chg="add mod">
          <ac:chgData name="Roy Torbert" userId="S::rtorbert@rmi.org::ff340f33-094e-4a98-bd86-e9d4a4f1e736" providerId="AD" clId="Web-{87396012-4894-A432-4DCB-BA9A10093FFB}" dt="2021-06-07T21:12:01.168" v="10" actId="14100"/>
          <ac:picMkLst>
            <pc:docMk/>
            <pc:sldMk cId="1092953761" sldId="593"/>
            <ac:picMk id="6" creationId="{CB3B8359-6D29-420D-9AA4-F4DCF718742C}"/>
          </ac:picMkLst>
        </pc:picChg>
        <pc:picChg chg="del">
          <ac:chgData name="Roy Torbert" userId="S::rtorbert@rmi.org::ff340f33-094e-4a98-bd86-e9d4a4f1e736" providerId="AD" clId="Web-{87396012-4894-A432-4DCB-BA9A10093FFB}" dt="2021-06-07T21:05:54.210" v="3"/>
          <ac:picMkLst>
            <pc:docMk/>
            <pc:sldMk cId="1092953761" sldId="593"/>
            <ac:picMk id="18437" creationId="{00000000-0000-0000-0000-000000000000}"/>
          </ac:picMkLst>
        </pc:picChg>
      </pc:sldChg>
      <pc:sldChg chg="addCm">
        <pc:chgData name="Roy Torbert" userId="S::rtorbert@rmi.org::ff340f33-094e-4a98-bd86-e9d4a4f1e736" providerId="AD" clId="Web-{87396012-4894-A432-4DCB-BA9A10093FFB}" dt="2021-06-07T21:46:20.618" v="11"/>
        <pc:sldMkLst>
          <pc:docMk/>
          <pc:sldMk cId="1414436819" sldId="2141411580"/>
        </pc:sldMkLst>
      </pc:sldChg>
      <pc:sldChg chg="addCm">
        <pc:chgData name="Roy Torbert" userId="S::rtorbert@rmi.org::ff340f33-094e-4a98-bd86-e9d4a4f1e736" providerId="AD" clId="Web-{87396012-4894-A432-4DCB-BA9A10093FFB}" dt="2021-06-07T23:16:03.462" v="22"/>
        <pc:sldMkLst>
          <pc:docMk/>
          <pc:sldMk cId="3038707334" sldId="2141411581"/>
        </pc:sldMkLst>
      </pc:sldChg>
      <pc:sldChg chg="modSp addCm">
        <pc:chgData name="Roy Torbert" userId="S::rtorbert@rmi.org::ff340f33-094e-4a98-bd86-e9d4a4f1e736" providerId="AD" clId="Web-{87396012-4894-A432-4DCB-BA9A10093FFB}" dt="2021-06-07T23:11:45.310" v="18" actId="20577"/>
        <pc:sldMkLst>
          <pc:docMk/>
          <pc:sldMk cId="1611183281" sldId="2141411582"/>
        </pc:sldMkLst>
        <pc:spChg chg="mod">
          <ac:chgData name="Roy Torbert" userId="S::rtorbert@rmi.org::ff340f33-094e-4a98-bd86-e9d4a4f1e736" providerId="AD" clId="Web-{87396012-4894-A432-4DCB-BA9A10093FFB}" dt="2021-06-07T23:11:45.310" v="18" actId="20577"/>
          <ac:spMkLst>
            <pc:docMk/>
            <pc:sldMk cId="1611183281" sldId="2141411582"/>
            <ac:spMk id="12" creationId="{498B6737-22F4-49D3-B147-BDFD063298AE}"/>
          </ac:spMkLst>
        </pc:spChg>
      </pc:sldChg>
      <pc:sldChg chg="addCm">
        <pc:chgData name="Roy Torbert" userId="S::rtorbert@rmi.org::ff340f33-094e-4a98-bd86-e9d4a4f1e736" providerId="AD" clId="Web-{87396012-4894-A432-4DCB-BA9A10093FFB}" dt="2021-06-07T23:11:55.857" v="19"/>
        <pc:sldMkLst>
          <pc:docMk/>
          <pc:sldMk cId="1608297156" sldId="2141411583"/>
        </pc:sldMkLst>
      </pc:sldChg>
      <pc:sldChg chg="addCm">
        <pc:chgData name="Roy Torbert" userId="S::rtorbert@rmi.org::ff340f33-094e-4a98-bd86-e9d4a4f1e736" providerId="AD" clId="Web-{87396012-4894-A432-4DCB-BA9A10093FFB}" dt="2021-06-07T23:13:22.783" v="20"/>
        <pc:sldMkLst>
          <pc:docMk/>
          <pc:sldMk cId="3049952861" sldId="2141411586"/>
        </pc:sldMkLst>
      </pc:sldChg>
      <pc:sldChg chg="addCm">
        <pc:chgData name="Roy Torbert" userId="S::rtorbert@rmi.org::ff340f33-094e-4a98-bd86-e9d4a4f1e736" providerId="AD" clId="Web-{87396012-4894-A432-4DCB-BA9A10093FFB}" dt="2021-06-07T23:14:40.849" v="21"/>
        <pc:sldMkLst>
          <pc:docMk/>
          <pc:sldMk cId="1017519132" sldId="21414115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37168-751D-3F45-B57B-A469773DA2F7}"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097FC-4D6E-694E-9C2E-9F7763585BE5}" type="slidenum">
              <a:rPr lang="en-US" smtClean="0"/>
              <a:t>‹#›</a:t>
            </a:fld>
            <a:endParaRPr lang="en-US"/>
          </a:p>
        </p:txBody>
      </p:sp>
    </p:spTree>
    <p:extLst>
      <p:ext uri="{BB962C8B-B14F-4D97-AF65-F5344CB8AC3E}">
        <p14:creationId xmlns:p14="http://schemas.microsoft.com/office/powerpoint/2010/main" val="393976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D8B973-729F-B447-8911-8819E2A49064}" type="slidenum">
              <a:rPr kumimoji="0" lang="en-JM" sz="1200" b="0" i="0" u="none" strike="noStrike" kern="1200" cap="none" spc="0" normalizeH="0" baseline="0" noProof="0" smtClean="0">
                <a:ln>
                  <a:noFill/>
                </a:ln>
                <a:solidFill>
                  <a:prstClr val="black"/>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JM" sz="1200" b="0" i="0" u="none" strike="noStrike" kern="1200" cap="none" spc="0" normalizeH="0" baseline="0" noProof="0">
              <a:ln>
                <a:noFill/>
              </a:ln>
              <a:solidFill>
                <a:prstClr val="black"/>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72175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C097FC-4D6E-694E-9C2E-9F7763585BE5}" type="slidenum">
              <a:rPr lang="en-US" smtClean="0"/>
              <a:t>2</a:t>
            </a:fld>
            <a:endParaRPr lang="en-US"/>
          </a:p>
        </p:txBody>
      </p:sp>
    </p:spTree>
    <p:extLst>
      <p:ext uri="{BB962C8B-B14F-4D97-AF65-F5344CB8AC3E}">
        <p14:creationId xmlns:p14="http://schemas.microsoft.com/office/powerpoint/2010/main" val="427045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C097FC-4D6E-694E-9C2E-9F7763585BE5}" type="slidenum">
              <a:rPr lang="en-US" smtClean="0"/>
              <a:t>3</a:t>
            </a:fld>
            <a:endParaRPr lang="en-US"/>
          </a:p>
        </p:txBody>
      </p:sp>
    </p:spTree>
    <p:extLst>
      <p:ext uri="{BB962C8B-B14F-4D97-AF65-F5344CB8AC3E}">
        <p14:creationId xmlns:p14="http://schemas.microsoft.com/office/powerpoint/2010/main" val="68800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C097FC-4D6E-694E-9C2E-9F7763585BE5}" type="slidenum">
              <a:rPr lang="en-US" smtClean="0"/>
              <a:t>4</a:t>
            </a:fld>
            <a:endParaRPr lang="en-US"/>
          </a:p>
        </p:txBody>
      </p:sp>
    </p:spTree>
    <p:extLst>
      <p:ext uri="{BB962C8B-B14F-4D97-AF65-F5344CB8AC3E}">
        <p14:creationId xmlns:p14="http://schemas.microsoft.com/office/powerpoint/2010/main" val="216274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C097FC-4D6E-694E-9C2E-9F7763585BE5}" type="slidenum">
              <a:rPr lang="en-US" smtClean="0"/>
              <a:t>5</a:t>
            </a:fld>
            <a:endParaRPr lang="en-US"/>
          </a:p>
        </p:txBody>
      </p:sp>
    </p:spTree>
    <p:extLst>
      <p:ext uri="{BB962C8B-B14F-4D97-AF65-F5344CB8AC3E}">
        <p14:creationId xmlns:p14="http://schemas.microsoft.com/office/powerpoint/2010/main" val="84835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C097FC-4D6E-694E-9C2E-9F7763585BE5}" type="slidenum">
              <a:rPr lang="en-US" smtClean="0"/>
              <a:t>6</a:t>
            </a:fld>
            <a:endParaRPr lang="en-US"/>
          </a:p>
        </p:txBody>
      </p:sp>
    </p:spTree>
    <p:extLst>
      <p:ext uri="{BB962C8B-B14F-4D97-AF65-F5344CB8AC3E}">
        <p14:creationId xmlns:p14="http://schemas.microsoft.com/office/powerpoint/2010/main" val="211848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C097FC-4D6E-694E-9C2E-9F7763585BE5}" type="slidenum">
              <a:rPr lang="en-US" smtClean="0"/>
              <a:t>7</a:t>
            </a:fld>
            <a:endParaRPr lang="en-US"/>
          </a:p>
        </p:txBody>
      </p:sp>
    </p:spTree>
    <p:extLst>
      <p:ext uri="{BB962C8B-B14F-4D97-AF65-F5344CB8AC3E}">
        <p14:creationId xmlns:p14="http://schemas.microsoft.com/office/powerpoint/2010/main" val="240598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C097FC-4D6E-694E-9C2E-9F7763585BE5}" type="slidenum">
              <a:rPr lang="en-US" smtClean="0"/>
              <a:t>8</a:t>
            </a:fld>
            <a:endParaRPr lang="en-US"/>
          </a:p>
        </p:txBody>
      </p:sp>
    </p:spTree>
    <p:extLst>
      <p:ext uri="{BB962C8B-B14F-4D97-AF65-F5344CB8AC3E}">
        <p14:creationId xmlns:p14="http://schemas.microsoft.com/office/powerpoint/2010/main" val="285318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C097FC-4D6E-694E-9C2E-9F7763585BE5}" type="slidenum">
              <a:rPr lang="en-US" smtClean="0"/>
              <a:t>9</a:t>
            </a:fld>
            <a:endParaRPr lang="en-US"/>
          </a:p>
        </p:txBody>
      </p:sp>
    </p:spTree>
    <p:extLst>
      <p:ext uri="{BB962C8B-B14F-4D97-AF65-F5344CB8AC3E}">
        <p14:creationId xmlns:p14="http://schemas.microsoft.com/office/powerpoint/2010/main" val="2870347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85000"/>
          </a:schemeClr>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4" name="Picture 13">
            <a:extLst>
              <a:ext uri="{FF2B5EF4-FFF2-40B4-BE49-F238E27FC236}">
                <a16:creationId xmlns:a16="http://schemas.microsoft.com/office/drawing/2014/main" id="{F2C1335D-EFF2-8E4A-B10F-AFB9DE45EDB5}"/>
              </a:ext>
            </a:extLst>
          </p:cNvPr>
          <p:cNvPicPr>
            <a:picLocks noChangeAspect="1"/>
          </p:cNvPicPr>
          <p:nvPr userDrawn="1"/>
        </p:nvPicPr>
        <p:blipFill rotWithShape="1">
          <a:blip r:embed="rId2"/>
          <a:srcRect l="24263" r="-308"/>
          <a:stretch/>
        </p:blipFill>
        <p:spPr>
          <a:xfrm>
            <a:off x="-1" y="-3409"/>
            <a:ext cx="10049435" cy="686140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4800">
                <a:solidFill>
                  <a:schemeClr val="accent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descr="Icon&#10;&#10;Description automatically generated">
            <a:extLst>
              <a:ext uri="{FF2B5EF4-FFF2-40B4-BE49-F238E27FC236}">
                <a16:creationId xmlns:a16="http://schemas.microsoft.com/office/drawing/2014/main" id="{46409EDA-07C8-164F-BDA0-B92ECCEF2B74}"/>
              </a:ext>
            </a:extLst>
          </p:cNvPr>
          <p:cNvPicPr>
            <a:picLocks noChangeAspect="1"/>
          </p:cNvPicPr>
          <p:nvPr userDrawn="1"/>
        </p:nvPicPr>
        <p:blipFill>
          <a:blip r:embed="rId3"/>
          <a:stretch>
            <a:fillRect/>
          </a:stretch>
        </p:blipFill>
        <p:spPr>
          <a:xfrm>
            <a:off x="339912" y="351678"/>
            <a:ext cx="2331570" cy="651346"/>
          </a:xfrm>
          <a:prstGeom prst="rect">
            <a:avLst/>
          </a:prstGeom>
        </p:spPr>
      </p:pic>
    </p:spTree>
    <p:extLst>
      <p:ext uri="{BB962C8B-B14F-4D97-AF65-F5344CB8AC3E}">
        <p14:creationId xmlns:p14="http://schemas.microsoft.com/office/powerpoint/2010/main" val="55218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a:extLst>
              <a:ext uri="{FF2B5EF4-FFF2-40B4-BE49-F238E27FC236}">
                <a16:creationId xmlns:a16="http://schemas.microsoft.com/office/drawing/2014/main" id="{4476D0BC-B32E-6D4F-8DFE-EFA333D0DE53}"/>
              </a:ext>
            </a:extLst>
          </p:cNvPr>
          <p:cNvSpPr>
            <a:spLocks noGrp="1"/>
          </p:cNvSpPr>
          <p:nvPr>
            <p:ph type="sldNum" sz="quarter" idx="12"/>
          </p:nvPr>
        </p:nvSpPr>
        <p:spPr>
          <a:xfrm>
            <a:off x="9072282" y="6310312"/>
            <a:ext cx="2743200" cy="365125"/>
          </a:xfrm>
        </p:spPr>
        <p:txBody>
          <a:bodyPr/>
          <a:lstStyle>
            <a:lvl1pPr>
              <a:defRPr b="1" i="0">
                <a:solidFill>
                  <a:schemeClr val="tx2"/>
                </a:solidFill>
                <a:latin typeface="Metropolis Semi Bold" pitchFamily="2" charset="77"/>
              </a:defRPr>
            </a:lvl1pPr>
          </a:lstStyle>
          <a:p>
            <a:fld id="{99226923-5A89-6641-B7F4-F93E4EB9EE48}" type="slidenum">
              <a:rPr lang="en-US" smtClean="0"/>
              <a:pPr/>
              <a:t>‹#›</a:t>
            </a:fld>
            <a:endParaRPr lang="en-US" b="1">
              <a:latin typeface="Metropolis Semi Bold" pitchFamily="2" charset="77"/>
            </a:endParaRPr>
          </a:p>
        </p:txBody>
      </p:sp>
    </p:spTree>
    <p:extLst>
      <p:ext uri="{BB962C8B-B14F-4D97-AF65-F5344CB8AC3E}">
        <p14:creationId xmlns:p14="http://schemas.microsoft.com/office/powerpoint/2010/main" val="295365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85000"/>
          </a:schemeClr>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4" name="Picture 13">
            <a:extLst>
              <a:ext uri="{FF2B5EF4-FFF2-40B4-BE49-F238E27FC236}">
                <a16:creationId xmlns:a16="http://schemas.microsoft.com/office/drawing/2014/main" id="{F2C1335D-EFF2-8E4A-B10F-AFB9DE45EDB5}"/>
              </a:ext>
            </a:extLst>
          </p:cNvPr>
          <p:cNvPicPr>
            <a:picLocks noChangeAspect="1"/>
          </p:cNvPicPr>
          <p:nvPr userDrawn="1"/>
        </p:nvPicPr>
        <p:blipFill rotWithShape="1">
          <a:blip r:embed="rId2"/>
          <a:srcRect l="20970"/>
          <a:stretch/>
        </p:blipFill>
        <p:spPr>
          <a:xfrm>
            <a:off x="0" y="-3409"/>
            <a:ext cx="10443882" cy="686140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2400" b="0" i="0">
                <a:solidFill>
                  <a:schemeClr val="accent1"/>
                </a:solidFill>
                <a:latin typeface="Interstate" pitchFamily="2" charset="77"/>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1FEB11F7-38F3-DF40-993F-D47A63523402}"/>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159275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lumMod val="8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9D0066-817D-E645-A4D3-0B3F5CA2CE77}"/>
              </a:ext>
            </a:extLst>
          </p:cNvPr>
          <p:cNvPicPr>
            <a:picLocks noChangeAspect="1"/>
          </p:cNvPicPr>
          <p:nvPr userDrawn="1"/>
        </p:nvPicPr>
        <p:blipFill rotWithShape="1">
          <a:blip r:embed="rId2"/>
          <a:srcRect l="20653" r="-9745"/>
          <a:stretch/>
        </p:blipFill>
        <p:spPr>
          <a:xfrm>
            <a:off x="0" y="-3409"/>
            <a:ext cx="11784104" cy="6861409"/>
          </a:xfrm>
          <a:prstGeom prst="rect">
            <a:avLst/>
          </a:prstGeom>
        </p:spPr>
      </p:pic>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2400" b="0" i="0">
                <a:solidFill>
                  <a:schemeClr val="tx2"/>
                </a:solidFill>
                <a:latin typeface="Interstate" pitchFamily="2" charset="77"/>
              </a:defRPr>
            </a:lvl1pPr>
          </a:lstStyle>
          <a:p>
            <a:r>
              <a:rPr lang="en-US"/>
              <a:t>Click to edit Master title style</a:t>
            </a:r>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Slide Number Placeholder 5">
            <a:extLst>
              <a:ext uri="{FF2B5EF4-FFF2-40B4-BE49-F238E27FC236}">
                <a16:creationId xmlns:a16="http://schemas.microsoft.com/office/drawing/2014/main" id="{034DFD99-20BA-F046-AA43-A7EE0AD5042A}"/>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Tree>
    <p:extLst>
      <p:ext uri="{BB962C8B-B14F-4D97-AF65-F5344CB8AC3E}">
        <p14:creationId xmlns:p14="http://schemas.microsoft.com/office/powerpoint/2010/main" val="2973601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427918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
        <p:nvSpPr>
          <p:cNvPr id="9" name="Title 1">
            <a:extLst>
              <a:ext uri="{FF2B5EF4-FFF2-40B4-BE49-F238E27FC236}">
                <a16:creationId xmlns:a16="http://schemas.microsoft.com/office/drawing/2014/main" id="{53B0D28E-B505-7D4B-A442-DECD3B9136CF}"/>
              </a:ext>
            </a:extLst>
          </p:cNvPr>
          <p:cNvSpPr>
            <a:spLocks noGrp="1"/>
          </p:cNvSpPr>
          <p:nvPr>
            <p:ph type="title"/>
          </p:nvPr>
        </p:nvSpPr>
        <p:spPr>
          <a:xfrm>
            <a:off x="376519" y="457200"/>
            <a:ext cx="3711388" cy="1600200"/>
          </a:xfrm>
        </p:spPr>
        <p:txBody>
          <a:bodyPr anchor="t"/>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52689A96-C47E-3845-B6C0-CBE86D6F08D5}"/>
              </a:ext>
            </a:extLst>
          </p:cNvPr>
          <p:cNvSpPr>
            <a:spLocks noGrp="1"/>
          </p:cNvSpPr>
          <p:nvPr>
            <p:ph type="body" sz="half" idx="2"/>
          </p:nvPr>
        </p:nvSpPr>
        <p:spPr>
          <a:xfrm>
            <a:off x="376519" y="2057400"/>
            <a:ext cx="37113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Content Placeholder 2">
            <a:extLst>
              <a:ext uri="{FF2B5EF4-FFF2-40B4-BE49-F238E27FC236}">
                <a16:creationId xmlns:a16="http://schemas.microsoft.com/office/drawing/2014/main" id="{CE345DEB-96F6-3D4C-9978-BE30062F5E7D}"/>
              </a:ext>
            </a:extLst>
          </p:cNvPr>
          <p:cNvSpPr>
            <a:spLocks noGrp="1"/>
          </p:cNvSpPr>
          <p:nvPr>
            <p:ph idx="1"/>
          </p:nvPr>
        </p:nvSpPr>
        <p:spPr>
          <a:xfrm>
            <a:off x="4338917" y="457201"/>
            <a:ext cx="7476563" cy="5403850"/>
          </a:xfrm>
        </p:spPr>
        <p:txBody>
          <a:bodyPr/>
          <a:lstStyle>
            <a:lvl1pPr>
              <a:defRPr sz="3200">
                <a:solidFill>
                  <a:schemeClr val="tx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000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519" y="457200"/>
            <a:ext cx="3711388" cy="1600200"/>
          </a:xfrm>
        </p:spPr>
        <p:txBody>
          <a:bodyPr anchor="t"/>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338917" y="457201"/>
            <a:ext cx="7476563"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76519" y="2057400"/>
            <a:ext cx="37113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55885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Title 7"/>
          <p:cNvSpPr>
            <a:spLocks noGrp="1"/>
          </p:cNvSpPr>
          <p:nvPr>
            <p:ph type="title" hasCustomPrompt="1"/>
          </p:nvPr>
        </p:nvSpPr>
        <p:spPr>
          <a:xfrm>
            <a:off x="485417" y="218192"/>
            <a:ext cx="10972800" cy="1016530"/>
          </a:xfrm>
          <a:prstGeom prst="rect">
            <a:avLst/>
          </a:prstGeom>
        </p:spPr>
        <p:txBody>
          <a:bodyPr vert="horz"/>
          <a:lstStyle>
            <a:lvl1pPr algn="l">
              <a:lnSpc>
                <a:spcPts val="3600"/>
              </a:lnSpc>
              <a:defRPr sz="3200">
                <a:solidFill>
                  <a:schemeClr val="accent1"/>
                </a:solidFill>
              </a:defRPr>
            </a:lvl1pPr>
          </a:lstStyle>
          <a:p>
            <a:pPr>
              <a:lnSpc>
                <a:spcPts val="3600"/>
              </a:lnSpc>
            </a:pPr>
            <a:r>
              <a:rPr lang="en-US" sz="3300">
                <a:latin typeface="+mj-lt"/>
                <a:cs typeface="Georgia"/>
              </a:rPr>
              <a:t>Two</a:t>
            </a:r>
            <a:r>
              <a:rPr lang="en-US" sz="3300">
                <a:cs typeface="Georgia"/>
              </a:rPr>
              <a:t>-Line</a:t>
            </a:r>
            <a:br>
              <a:rPr lang="en-US" sz="3300">
                <a:cs typeface="Georgia"/>
              </a:rPr>
            </a:br>
            <a:r>
              <a:rPr lang="en-US" sz="3300">
                <a:latin typeface="+mj-lt"/>
                <a:cs typeface="Georgia"/>
              </a:rPr>
              <a:t>Title</a:t>
            </a:r>
            <a:br>
              <a:rPr lang="en-US" sz="3300">
                <a:latin typeface="+mj-lt"/>
                <a:cs typeface="Georgia"/>
              </a:rPr>
            </a:br>
            <a:endParaRPr lang="en-US" sz="3300">
              <a:latin typeface="+mj-lt"/>
              <a:cs typeface="Georgia"/>
            </a:endParaRPr>
          </a:p>
        </p:txBody>
      </p:sp>
      <p:sp>
        <p:nvSpPr>
          <p:cNvPr id="4" name="Text Placeholder 3">
            <a:extLst>
              <a:ext uri="{FF2B5EF4-FFF2-40B4-BE49-F238E27FC236}">
                <a16:creationId xmlns:a16="http://schemas.microsoft.com/office/drawing/2014/main" id="{C572CB93-9C62-CD41-BE00-469226C7155F}"/>
              </a:ext>
            </a:extLst>
          </p:cNvPr>
          <p:cNvSpPr>
            <a:spLocks noGrp="1"/>
          </p:cNvSpPr>
          <p:nvPr>
            <p:ph type="body" sz="quarter" idx="10"/>
          </p:nvPr>
        </p:nvSpPr>
        <p:spPr>
          <a:xfrm>
            <a:off x="558800" y="1511300"/>
            <a:ext cx="9163050" cy="4038600"/>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18F79FCC-7B6B-EF4C-B518-E8CD39A99C3C}"/>
              </a:ext>
            </a:extLst>
          </p:cNvPr>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117323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85417" y="189968"/>
            <a:ext cx="10972800" cy="597432"/>
          </a:xfrm>
          <a:prstGeom prst="rect">
            <a:avLst/>
          </a:prstGeom>
        </p:spPr>
        <p:txBody>
          <a:bodyPr vert="horz"/>
          <a:lstStyle>
            <a:lvl1pPr marL="0" marR="0" indent="0" algn="l" defTabSz="457200" rtl="0" eaLnBrk="1" fontAlgn="auto" latinLnBrk="0" hangingPunct="1">
              <a:lnSpc>
                <a:spcPts val="3600"/>
              </a:lnSpc>
              <a:spcBef>
                <a:spcPct val="0"/>
              </a:spcBef>
              <a:spcAft>
                <a:spcPts val="0"/>
              </a:spcAft>
              <a:buClrTx/>
              <a:buSzTx/>
              <a:buFontTx/>
              <a:buNone/>
              <a:tabLst/>
              <a:defRPr sz="3200" i="0" baseline="0">
                <a:solidFill>
                  <a:schemeClr val="accent1"/>
                </a:solidFill>
              </a:defRPr>
            </a:lvl1pPr>
          </a:lstStyle>
          <a:p>
            <a:pPr>
              <a:lnSpc>
                <a:spcPts val="3600"/>
              </a:lnSpc>
            </a:pPr>
            <a:r>
              <a:rPr lang="en-US" sz="3300">
                <a:cs typeface="Georgia"/>
              </a:rPr>
              <a:t>One-Line Title</a:t>
            </a:r>
            <a:endParaRPr lang="en-US" sz="3300">
              <a:latin typeface="+mj-lt"/>
              <a:cs typeface="Georgia"/>
            </a:endParaRPr>
          </a:p>
        </p:txBody>
      </p:sp>
      <p:sp>
        <p:nvSpPr>
          <p:cNvPr id="3" name="Slide Number Placeholder 6">
            <a:extLst>
              <a:ext uri="{FF2B5EF4-FFF2-40B4-BE49-F238E27FC236}">
                <a16:creationId xmlns:a16="http://schemas.microsoft.com/office/drawing/2014/main" id="{234F5EC8-541D-994B-A62F-3D92DA306CFD}"/>
              </a:ext>
            </a:extLst>
          </p:cNvPr>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3226831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44539" y="1697036"/>
            <a:ext cx="7751195" cy="1571100"/>
          </a:xfrm>
          <a:prstGeom prst="rect">
            <a:avLst/>
          </a:prstGeom>
        </p:spPr>
        <p:txBody>
          <a:bodyPr vert="horz"/>
          <a:lstStyle>
            <a:lvl1pPr algn="l">
              <a:defRPr sz="6000">
                <a:solidFill>
                  <a:srgbClr val="FFFFFF"/>
                </a:solidFill>
              </a:defRPr>
            </a:lvl1pPr>
          </a:lstStyle>
          <a:p>
            <a:r>
              <a:rPr lang="en-US"/>
              <a:t>Click to edit title</a:t>
            </a:r>
          </a:p>
        </p:txBody>
      </p:sp>
    </p:spTree>
    <p:extLst>
      <p:ext uri="{BB962C8B-B14F-4D97-AF65-F5344CB8AC3E}">
        <p14:creationId xmlns:p14="http://schemas.microsoft.com/office/powerpoint/2010/main" val="1264818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Slide ">
    <p:spTree>
      <p:nvGrpSpPr>
        <p:cNvPr id="1" name=""/>
        <p:cNvGrpSpPr/>
        <p:nvPr/>
      </p:nvGrpSpPr>
      <p:grpSpPr>
        <a:xfrm>
          <a:off x="0" y="0"/>
          <a:ext cx="0" cy="0"/>
          <a:chOff x="0" y="0"/>
          <a:chExt cx="0" cy="0"/>
        </a:xfrm>
      </p:grpSpPr>
      <p:pic>
        <p:nvPicPr>
          <p:cNvPr id="5" name="Picture 9" descr="ThinkstockPhotos-17744462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5"/>
          <p:cNvSpPr>
            <a:spLocks noGrp="1"/>
          </p:cNvSpPr>
          <p:nvPr>
            <p:ph type="pic" sz="quarter" idx="10"/>
          </p:nvPr>
        </p:nvSpPr>
        <p:spPr>
          <a:xfrm>
            <a:off x="-13547" y="0"/>
            <a:ext cx="12192000" cy="6858000"/>
          </a:xfrm>
        </p:spPr>
        <p:txBody>
          <a:bodyPr/>
          <a:lstStyle>
            <a:lvl1pPr marL="0" indent="0">
              <a:buNone/>
              <a:defRPr baseline="0">
                <a:solidFill>
                  <a:srgbClr val="FFFFFF"/>
                </a:solidFill>
              </a:defRPr>
            </a:lvl1pPr>
          </a:lstStyle>
          <a:p>
            <a:pPr lvl="0"/>
            <a:r>
              <a:rPr lang="en-US" noProof="0"/>
              <a:t>Drag picture to placeholder or click icon to add</a:t>
            </a:r>
          </a:p>
        </p:txBody>
      </p:sp>
      <p:sp>
        <p:nvSpPr>
          <p:cNvPr id="2" name="Title 1"/>
          <p:cNvSpPr>
            <a:spLocks noGrp="1"/>
          </p:cNvSpPr>
          <p:nvPr>
            <p:ph type="ctrTitle"/>
          </p:nvPr>
        </p:nvSpPr>
        <p:spPr>
          <a:xfrm>
            <a:off x="609600" y="2209800"/>
            <a:ext cx="10363200" cy="990600"/>
          </a:xfrm>
        </p:spPr>
        <p:txBody>
          <a:bodyPr/>
          <a:lstStyle>
            <a:lvl1pPr>
              <a:defRPr sz="5400">
                <a:solidFill>
                  <a:srgbClr val="12284A"/>
                </a:solidFill>
              </a:defRPr>
            </a:lvl1pPr>
          </a:lstStyle>
          <a:p>
            <a:r>
              <a:rPr lang="en-US"/>
              <a:t>Click to edit Master title style</a:t>
            </a:r>
            <a:endParaRPr lang="en-JM"/>
          </a:p>
        </p:txBody>
      </p:sp>
      <p:sp>
        <p:nvSpPr>
          <p:cNvPr id="3" name="Subtitle 2"/>
          <p:cNvSpPr>
            <a:spLocks noGrp="1"/>
          </p:cNvSpPr>
          <p:nvPr>
            <p:ph type="subTitle" idx="1"/>
          </p:nvPr>
        </p:nvSpPr>
        <p:spPr>
          <a:xfrm>
            <a:off x="609600" y="3124200"/>
            <a:ext cx="8432800" cy="533400"/>
          </a:xfrm>
        </p:spPr>
        <p:txBody>
          <a:bodyPr/>
          <a:lstStyle>
            <a:lvl1pPr marL="0" indent="0" algn="l">
              <a:buNone/>
              <a:defRPr>
                <a:solidFill>
                  <a:srgbClr val="1578B7"/>
                </a:solidFill>
                <a:latin typeface="PT Sans Narrow"/>
                <a:cs typeface="PT Sans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Tree>
    <p:extLst>
      <p:ext uri="{BB962C8B-B14F-4D97-AF65-F5344CB8AC3E}">
        <p14:creationId xmlns:p14="http://schemas.microsoft.com/office/powerpoint/2010/main" val="49892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Slide Number Placeholder 5">
            <a:extLst>
              <a:ext uri="{FF2B5EF4-FFF2-40B4-BE49-F238E27FC236}">
                <a16:creationId xmlns:a16="http://schemas.microsoft.com/office/drawing/2014/main" id="{1066CBFF-7F85-1F48-B14F-DF2B4BD0644A}"/>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72749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solidFill>
                <a:schemeClr val="bg1"/>
              </a:solidFill>
            </a:endParaRPr>
          </a:p>
        </p:txBody>
      </p:sp>
    </p:spTree>
    <p:extLst>
      <p:ext uri="{BB962C8B-B14F-4D97-AF65-F5344CB8AC3E}">
        <p14:creationId xmlns:p14="http://schemas.microsoft.com/office/powerpoint/2010/main" val="41371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325411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376518"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9435"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8" name="Slide Number Placeholder 5">
            <a:extLst>
              <a:ext uri="{FF2B5EF4-FFF2-40B4-BE49-F238E27FC236}">
                <a16:creationId xmlns:a16="http://schemas.microsoft.com/office/drawing/2014/main" id="{15983489-700D-1442-AA6D-5979E2CF8C86}"/>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101939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8" name="Content Placeholder 2">
            <a:extLst>
              <a:ext uri="{FF2B5EF4-FFF2-40B4-BE49-F238E27FC236}">
                <a16:creationId xmlns:a16="http://schemas.microsoft.com/office/drawing/2014/main" id="{C8C052D8-F7BA-5540-9130-86A721D9D6DB}"/>
              </a:ext>
            </a:extLst>
          </p:cNvPr>
          <p:cNvSpPr>
            <a:spLocks noGrp="1"/>
          </p:cNvSpPr>
          <p:nvPr>
            <p:ph sz="half" idx="1"/>
          </p:nvPr>
        </p:nvSpPr>
        <p:spPr>
          <a:xfrm>
            <a:off x="376518"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6406AB9-1C88-0B4E-8DC9-27D04C04037F}"/>
              </a:ext>
            </a:extLst>
          </p:cNvPr>
          <p:cNvSpPr>
            <a:spLocks noGrp="1"/>
          </p:cNvSpPr>
          <p:nvPr>
            <p:ph sz="half" idx="2"/>
          </p:nvPr>
        </p:nvSpPr>
        <p:spPr>
          <a:xfrm>
            <a:off x="6239435"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6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226923-5A89-6641-B7F4-F93E4EB9EE48}" type="slidenum">
              <a:rPr lang="en-US" smtClean="0"/>
              <a:pPr/>
              <a:t>‹#›</a:t>
            </a:fld>
            <a:endParaRPr lang="en-US"/>
          </a:p>
        </p:txBody>
      </p:sp>
      <p:sp>
        <p:nvSpPr>
          <p:cNvPr id="8" name="Content Placeholder 2">
            <a:extLst>
              <a:ext uri="{FF2B5EF4-FFF2-40B4-BE49-F238E27FC236}">
                <a16:creationId xmlns:a16="http://schemas.microsoft.com/office/drawing/2014/main" id="{3748E3B9-245A-AE4C-9BD2-2F6A5A8EE0C8}"/>
              </a:ext>
            </a:extLst>
          </p:cNvPr>
          <p:cNvSpPr>
            <a:spLocks noGrp="1"/>
          </p:cNvSpPr>
          <p:nvPr>
            <p:ph sz="half" idx="1"/>
          </p:nvPr>
        </p:nvSpPr>
        <p:spPr>
          <a:xfrm>
            <a:off x="376518" y="1825625"/>
            <a:ext cx="5576047" cy="4351338"/>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64765AF3-18D8-C641-B0B6-4742E05E02DA}"/>
              </a:ext>
            </a:extLst>
          </p:cNvPr>
          <p:cNvSpPr>
            <a:spLocks noGrp="1"/>
          </p:cNvSpPr>
          <p:nvPr>
            <p:ph sz="half" idx="2"/>
          </p:nvPr>
        </p:nvSpPr>
        <p:spPr>
          <a:xfrm>
            <a:off x="6239435" y="1825625"/>
            <a:ext cx="5576047" cy="4351338"/>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42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a:xfrm>
            <a:off x="9072282" y="6310312"/>
            <a:ext cx="2743200" cy="365125"/>
          </a:xfrm>
        </p:spPr>
        <p:txBody>
          <a:bodyPr/>
          <a:lstStyle>
            <a:lvl1pPr>
              <a:defRPr>
                <a:solidFill>
                  <a:schemeClr val="bg1"/>
                </a:solidFill>
              </a:defRPr>
            </a:lvl1pPr>
          </a:lstStyle>
          <a:p>
            <a:fld id="{99226923-5A89-6641-B7F4-F93E4EB9EE48}" type="slidenum">
              <a:rPr lang="en-US" smtClean="0"/>
              <a:pPr/>
              <a:t>‹#›</a:t>
            </a:fld>
            <a:endParaRPr lang="en-US"/>
          </a:p>
        </p:txBody>
      </p:sp>
      <p:sp>
        <p:nvSpPr>
          <p:cNvPr id="6" name="Slide Number Placeholder 5">
            <a:extLst>
              <a:ext uri="{FF2B5EF4-FFF2-40B4-BE49-F238E27FC236}">
                <a16:creationId xmlns:a16="http://schemas.microsoft.com/office/drawing/2014/main" id="{66D0BAA5-A735-6F4F-B587-06A5165CA0DE}"/>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407164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Slide Number Placeholder 4">
            <a:extLst>
              <a:ext uri="{FF2B5EF4-FFF2-40B4-BE49-F238E27FC236}">
                <a16:creationId xmlns:a16="http://schemas.microsoft.com/office/drawing/2014/main" id="{D4AEFA15-23A1-9442-8729-3E04DBA2F0E0}"/>
              </a:ext>
            </a:extLst>
          </p:cNvPr>
          <p:cNvSpPr>
            <a:spLocks noGrp="1"/>
          </p:cNvSpPr>
          <p:nvPr>
            <p:ph type="sldNum" sz="quarter" idx="12"/>
          </p:nvPr>
        </p:nvSpPr>
        <p:spPr>
          <a:xfrm>
            <a:off x="9072282" y="6310312"/>
            <a:ext cx="2743200" cy="365125"/>
          </a:xfrm>
        </p:spPr>
        <p:txBody>
          <a:bodyPr/>
          <a:lstStyle>
            <a:lvl1pPr>
              <a:defRPr>
                <a:solidFill>
                  <a:schemeClr val="bg1"/>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99802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518" y="365125"/>
            <a:ext cx="11456894" cy="1325563"/>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6518" y="1825625"/>
            <a:ext cx="11456894" cy="4351338"/>
          </a:xfrm>
          <a:prstGeom prst="rect">
            <a:avLst/>
          </a:prstGeom>
          <a:noFill/>
          <a:ln>
            <a:noFill/>
          </a:ln>
        </p:spPr>
        <p:style>
          <a:lnRef idx="0">
            <a:scrgbClr r="0" g="0" b="0"/>
          </a:lnRef>
          <a:fillRef idx="0">
            <a:scrgbClr r="0" g="0" b="0"/>
          </a:fillRef>
          <a:effectRef idx="0">
            <a:scrgbClr r="0" g="0" b="0"/>
          </a:effectRef>
          <a:fontRef idx="minor"/>
        </p:style>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72282"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etropolis Semi Bold" pitchFamily="2" charset="77"/>
              </a:defRPr>
            </a:lvl1pPr>
          </a:lstStyle>
          <a:p>
            <a:fld id="{99226923-5A89-6641-B7F4-F93E4EB9EE48}" type="slidenum">
              <a:rPr lang="en-US" smtClean="0"/>
              <a:pPr/>
              <a:t>‹#›</a:t>
            </a:fld>
            <a:endParaRPr lang="en-US" b="1">
              <a:latin typeface="Metropolis Semi Bold" pitchFamily="2" charset="77"/>
            </a:endParaRPr>
          </a:p>
        </p:txBody>
      </p:sp>
      <p:sp>
        <p:nvSpPr>
          <p:cNvPr id="9" name="Slide Number Placeholder 5">
            <a:extLst>
              <a:ext uri="{FF2B5EF4-FFF2-40B4-BE49-F238E27FC236}">
                <a16:creationId xmlns:a16="http://schemas.microsoft.com/office/drawing/2014/main" id="{F7D85199-AED2-2444-B9A1-8DD14FBCDD77}"/>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Tree>
    <p:extLst>
      <p:ext uri="{BB962C8B-B14F-4D97-AF65-F5344CB8AC3E}">
        <p14:creationId xmlns:p14="http://schemas.microsoft.com/office/powerpoint/2010/main" val="2848145282"/>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9" r:id="rId3"/>
    <p:sldLayoutId id="2147483662" r:id="rId4"/>
    <p:sldLayoutId id="2147483675" r:id="rId5"/>
    <p:sldLayoutId id="2147483676" r:id="rId6"/>
    <p:sldLayoutId id="2147483664" r:id="rId7"/>
    <p:sldLayoutId id="2147483673" r:id="rId8"/>
    <p:sldLayoutId id="2147483674" r:id="rId9"/>
    <p:sldLayoutId id="2147483666" r:id="rId10"/>
    <p:sldLayoutId id="2147483681" r:id="rId11"/>
    <p:sldLayoutId id="2147483682" r:id="rId12"/>
    <p:sldLayoutId id="2147483667" r:id="rId13"/>
    <p:sldLayoutId id="2147483668" r:id="rId14"/>
    <p:sldLayoutId id="2147483669" r:id="rId15"/>
    <p:sldLayoutId id="2147483685" r:id="rId16"/>
    <p:sldLayoutId id="2147483686" r:id="rId17"/>
    <p:sldLayoutId id="2147483687" r:id="rId18"/>
    <p:sldLayoutId id="2147483688" r:id="rId19"/>
  </p:sldLayoutIdLst>
  <p:txStyles>
    <p:titleStyle>
      <a:lvl1pPr algn="l" defTabSz="914400" rtl="0" eaLnBrk="1" latinLnBrk="0" hangingPunct="1">
        <a:lnSpc>
          <a:spcPct val="90000"/>
        </a:lnSpc>
        <a:spcBef>
          <a:spcPct val="0"/>
        </a:spcBef>
        <a:buNone/>
        <a:defRPr sz="4400" b="1" i="0" kern="1200">
          <a:solidFill>
            <a:schemeClr val="tx1"/>
          </a:solidFill>
          <a:latin typeface="Metropoli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1"/>
          </a:solidFill>
          <a:latin typeface="Metropolis Semi 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stat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Interstate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www.chilesustentable.net/wp-content/uploads/2019/09/EN_Minuta_Acuerdos-Descarbonizaci%C3%B3n_VF_CHS_REV2.pdf"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28162" y="1350924"/>
            <a:ext cx="8935676" cy="3431097"/>
          </a:xfrm>
          <a:prstGeom prst="rect">
            <a:avLst/>
          </a:prstGeom>
          <a:solidFill>
            <a:schemeClr val="bg1">
              <a:alpha val="78000"/>
            </a:schemeClr>
          </a:solidFill>
          <a:ln>
            <a:noFill/>
          </a:ln>
          <a:effectLst>
            <a:outerShdw blurRad="40000" dist="23000" dir="5400000"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72BF44"/>
              </a:solidFill>
              <a:latin typeface="Calibri"/>
            </a:endParaRPr>
          </a:p>
        </p:txBody>
      </p:sp>
      <p:sp>
        <p:nvSpPr>
          <p:cNvPr id="2" name="Title 1"/>
          <p:cNvSpPr>
            <a:spLocks noGrp="1"/>
          </p:cNvSpPr>
          <p:nvPr>
            <p:ph type="ctrTitle"/>
          </p:nvPr>
        </p:nvSpPr>
        <p:spPr>
          <a:xfrm>
            <a:off x="1719750" y="1350924"/>
            <a:ext cx="8752500" cy="1715549"/>
          </a:xfrm>
        </p:spPr>
        <p:txBody>
          <a:bodyPr rtlCol="0">
            <a:noAutofit/>
          </a:bodyPr>
          <a:lstStyle/>
          <a:p>
            <a:pPr>
              <a:spcBef>
                <a:spcPts val="0"/>
              </a:spcBef>
            </a:pPr>
            <a:r>
              <a:rPr lang="en-US" sz="4400"/>
              <a:t>Just transition to low carbon futures:</a:t>
            </a:r>
            <a:br>
              <a:rPr lang="en-US" sz="4400"/>
            </a:br>
            <a:r>
              <a:rPr lang="en-US" sz="2800"/>
              <a:t>Using finance to unlock customer benefits  </a:t>
            </a:r>
          </a:p>
        </p:txBody>
      </p:sp>
      <p:sp>
        <p:nvSpPr>
          <p:cNvPr id="3" name="Subtitle 2"/>
          <p:cNvSpPr>
            <a:spLocks noGrp="1"/>
          </p:cNvSpPr>
          <p:nvPr>
            <p:ph type="subTitle" idx="1"/>
          </p:nvPr>
        </p:nvSpPr>
        <p:spPr>
          <a:xfrm>
            <a:off x="1719750" y="3066473"/>
            <a:ext cx="7711054" cy="1143000"/>
          </a:xfrm>
        </p:spPr>
        <p:txBody>
          <a:bodyPr rtlCol="0">
            <a:noAutofit/>
          </a:bodyPr>
          <a:lstStyle/>
          <a:p>
            <a:pPr>
              <a:defRPr/>
            </a:pPr>
            <a:r>
              <a:rPr lang="en-JM" sz="2400">
                <a:latin typeface="Tw Cen MT (Body)"/>
                <a:cs typeface="+mn-cs"/>
              </a:rPr>
              <a:t>Asia Clean Energy Forum</a:t>
            </a:r>
          </a:p>
          <a:p>
            <a:pPr>
              <a:defRPr/>
            </a:pPr>
            <a:r>
              <a:rPr lang="en-JM" sz="2400">
                <a:latin typeface="Tw Cen MT (Body)"/>
                <a:cs typeface="+mn-cs"/>
              </a:rPr>
              <a:t>15 June 2021</a:t>
            </a:r>
          </a:p>
          <a:p>
            <a:pPr>
              <a:defRPr/>
            </a:pPr>
            <a:endParaRPr lang="en-JM" sz="2400" b="1">
              <a:solidFill>
                <a:schemeClr val="tx1">
                  <a:lumMod val="95000"/>
                  <a:lumOff val="5000"/>
                </a:schemeClr>
              </a:solidFill>
              <a:latin typeface="PT Sans Narrow" pitchFamily="34" charset="0"/>
              <a:cs typeface="+mn-cs"/>
            </a:endParaRPr>
          </a:p>
        </p:txBody>
      </p:sp>
      <p:pic>
        <p:nvPicPr>
          <p:cNvPr id="6" name="Picture 6" descr="A picture containing text, sign&#10;&#10;Description automatically generated">
            <a:extLst>
              <a:ext uri="{FF2B5EF4-FFF2-40B4-BE49-F238E27FC236}">
                <a16:creationId xmlns:a16="http://schemas.microsoft.com/office/drawing/2014/main" id="{CB3B8359-6D29-420D-9AA4-F4DCF718742C}"/>
              </a:ext>
            </a:extLst>
          </p:cNvPr>
          <p:cNvPicPr>
            <a:picLocks noChangeAspect="1"/>
          </p:cNvPicPr>
          <p:nvPr/>
        </p:nvPicPr>
        <p:blipFill>
          <a:blip r:embed="rId3"/>
          <a:stretch>
            <a:fillRect/>
          </a:stretch>
        </p:blipFill>
        <p:spPr>
          <a:xfrm>
            <a:off x="6598920" y="3247390"/>
            <a:ext cx="3276600" cy="942340"/>
          </a:xfrm>
          <a:prstGeom prst="rect">
            <a:avLst/>
          </a:prstGeom>
        </p:spPr>
      </p:pic>
    </p:spTree>
    <p:extLst>
      <p:ext uri="{BB962C8B-B14F-4D97-AF65-F5344CB8AC3E}">
        <p14:creationId xmlns:p14="http://schemas.microsoft.com/office/powerpoint/2010/main" val="405354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678E-4D76-B64E-B01E-5D39B44D3361}"/>
              </a:ext>
            </a:extLst>
          </p:cNvPr>
          <p:cNvSpPr>
            <a:spLocks noGrp="1"/>
          </p:cNvSpPr>
          <p:nvPr>
            <p:ph type="title"/>
          </p:nvPr>
        </p:nvSpPr>
        <p:spPr/>
        <p:txBody>
          <a:bodyPr vert="horz" lIns="91440" tIns="45720" rIns="91440" bIns="45720" anchor="t">
            <a:normAutofit/>
          </a:bodyPr>
          <a:lstStyle/>
          <a:p>
            <a:r>
              <a:rPr lang="en-US" dirty="0">
                <a:solidFill>
                  <a:schemeClr val="tx2"/>
                </a:solidFill>
              </a:rPr>
              <a:t>Dramatically shifting landscape of electricity generation, driven by solar, wind, and other clean technologies </a:t>
            </a:r>
          </a:p>
        </p:txBody>
      </p:sp>
      <p:sp>
        <p:nvSpPr>
          <p:cNvPr id="7" name="Slide Number Placeholder 6">
            <a:extLst>
              <a:ext uri="{FF2B5EF4-FFF2-40B4-BE49-F238E27FC236}">
                <a16:creationId xmlns:a16="http://schemas.microsoft.com/office/drawing/2014/main" id="{D5611E86-4B39-AE4C-9BB9-031C8C8F4D91}"/>
              </a:ext>
            </a:extLst>
          </p:cNvPr>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2</a:t>
            </a:fld>
            <a:endParaRPr lang="en-US"/>
          </a:p>
        </p:txBody>
      </p:sp>
      <p:sp>
        <p:nvSpPr>
          <p:cNvPr id="5" name="Rectangle 4">
            <a:extLst>
              <a:ext uri="{FF2B5EF4-FFF2-40B4-BE49-F238E27FC236}">
                <a16:creationId xmlns:a16="http://schemas.microsoft.com/office/drawing/2014/main" id="{28FA6191-FBC3-4125-8803-C75F0F8F4D92}"/>
              </a:ext>
            </a:extLst>
          </p:cNvPr>
          <p:cNvSpPr/>
          <p:nvPr/>
        </p:nvSpPr>
        <p:spPr>
          <a:xfrm>
            <a:off x="485375" y="1447408"/>
            <a:ext cx="5526084" cy="338554"/>
          </a:xfrm>
          <a:prstGeom prst="rect">
            <a:avLst/>
          </a:prstGeom>
        </p:spPr>
        <p:txBody>
          <a:bodyPr wrap="square">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1600">
                <a:solidFill>
                  <a:schemeClr val="tx1">
                    <a:lumMod val="85000"/>
                    <a:lumOff val="15000"/>
                  </a:schemeClr>
                </a:solidFill>
              </a:rPr>
              <a:t>Global levelized cost of energy benchmarks </a:t>
            </a:r>
          </a:p>
        </p:txBody>
      </p:sp>
      <p:sp>
        <p:nvSpPr>
          <p:cNvPr id="8" name="Rectangle 7">
            <a:extLst>
              <a:ext uri="{FF2B5EF4-FFF2-40B4-BE49-F238E27FC236}">
                <a16:creationId xmlns:a16="http://schemas.microsoft.com/office/drawing/2014/main" id="{F265230B-21D5-48D4-A2CB-B64F14A8F56E}"/>
              </a:ext>
            </a:extLst>
          </p:cNvPr>
          <p:cNvSpPr/>
          <p:nvPr/>
        </p:nvSpPr>
        <p:spPr>
          <a:xfrm>
            <a:off x="6180458" y="1447408"/>
            <a:ext cx="5526083" cy="338554"/>
          </a:xfrm>
          <a:prstGeom prst="rect">
            <a:avLst/>
          </a:prstGeom>
        </p:spPr>
        <p:txBody>
          <a:bodyPr wrap="square">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1600">
                <a:solidFill>
                  <a:schemeClr val="tx1">
                    <a:lumMod val="85000"/>
                    <a:lumOff val="15000"/>
                  </a:schemeClr>
                </a:solidFill>
              </a:rPr>
              <a:t>Renewable share of annual power capacity expansion</a:t>
            </a:r>
          </a:p>
        </p:txBody>
      </p:sp>
      <p:pic>
        <p:nvPicPr>
          <p:cNvPr id="9" name="Picture 8">
            <a:extLst>
              <a:ext uri="{FF2B5EF4-FFF2-40B4-BE49-F238E27FC236}">
                <a16:creationId xmlns:a16="http://schemas.microsoft.com/office/drawing/2014/main" id="{06FE88B1-9D72-45C3-80BF-795960CDBC34}"/>
              </a:ext>
            </a:extLst>
          </p:cNvPr>
          <p:cNvPicPr>
            <a:picLocks noChangeAspect="1"/>
          </p:cNvPicPr>
          <p:nvPr/>
        </p:nvPicPr>
        <p:blipFill rotWithShape="1">
          <a:blip r:embed="rId3"/>
          <a:srcRect t="5950"/>
          <a:stretch/>
        </p:blipFill>
        <p:spPr>
          <a:xfrm>
            <a:off x="485501" y="1998648"/>
            <a:ext cx="5526000" cy="3586858"/>
          </a:xfrm>
          <a:prstGeom prst="rect">
            <a:avLst/>
          </a:prstGeom>
        </p:spPr>
      </p:pic>
      <p:pic>
        <p:nvPicPr>
          <p:cNvPr id="10" name="Picture 9">
            <a:extLst>
              <a:ext uri="{FF2B5EF4-FFF2-40B4-BE49-F238E27FC236}">
                <a16:creationId xmlns:a16="http://schemas.microsoft.com/office/drawing/2014/main" id="{98CAA1E9-3BE6-43C2-B9AE-CEC1F114A626}"/>
              </a:ext>
            </a:extLst>
          </p:cNvPr>
          <p:cNvPicPr>
            <a:picLocks noChangeAspect="1"/>
          </p:cNvPicPr>
          <p:nvPr/>
        </p:nvPicPr>
        <p:blipFill rotWithShape="1">
          <a:blip r:embed="rId4"/>
          <a:srcRect t="5858"/>
          <a:stretch/>
        </p:blipFill>
        <p:spPr>
          <a:xfrm>
            <a:off x="6180541" y="1998648"/>
            <a:ext cx="5526000" cy="3586858"/>
          </a:xfrm>
          <a:prstGeom prst="rect">
            <a:avLst/>
          </a:prstGeom>
        </p:spPr>
      </p:pic>
      <p:sp>
        <p:nvSpPr>
          <p:cNvPr id="11" name="Rectangle 10">
            <a:extLst>
              <a:ext uri="{FF2B5EF4-FFF2-40B4-BE49-F238E27FC236}">
                <a16:creationId xmlns:a16="http://schemas.microsoft.com/office/drawing/2014/main" id="{168E436A-13F8-475F-BFFE-617BBEA8CC2F}"/>
              </a:ext>
            </a:extLst>
          </p:cNvPr>
          <p:cNvSpPr/>
          <p:nvPr/>
        </p:nvSpPr>
        <p:spPr>
          <a:xfrm>
            <a:off x="485417" y="5621936"/>
            <a:ext cx="2084225" cy="215444"/>
          </a:xfrm>
          <a:prstGeom prst="rect">
            <a:avLst/>
          </a:prstGeom>
        </p:spPr>
        <p:txBody>
          <a:bodyPr wrap="none">
            <a:spAutoFit/>
          </a:bodyPr>
          <a:lstStyle/>
          <a:p>
            <a:r>
              <a:rPr lang="en-US" sz="800">
                <a:solidFill>
                  <a:schemeClr val="tx1">
                    <a:lumMod val="85000"/>
                    <a:lumOff val="15000"/>
                  </a:schemeClr>
                </a:solidFill>
              </a:rPr>
              <a:t>Source: BNEF Executive Factbook, March 2021</a:t>
            </a:r>
          </a:p>
        </p:txBody>
      </p:sp>
      <p:sp>
        <p:nvSpPr>
          <p:cNvPr id="12" name="Rectangle 11">
            <a:extLst>
              <a:ext uri="{FF2B5EF4-FFF2-40B4-BE49-F238E27FC236}">
                <a16:creationId xmlns:a16="http://schemas.microsoft.com/office/drawing/2014/main" id="{7E8CE036-06C4-4091-BDB6-D83A4199E91D}"/>
              </a:ext>
            </a:extLst>
          </p:cNvPr>
          <p:cNvSpPr/>
          <p:nvPr/>
        </p:nvSpPr>
        <p:spPr>
          <a:xfrm>
            <a:off x="6180500" y="5621936"/>
            <a:ext cx="2581156" cy="215444"/>
          </a:xfrm>
          <a:prstGeom prst="rect">
            <a:avLst/>
          </a:prstGeom>
        </p:spPr>
        <p:txBody>
          <a:bodyPr wrap="none">
            <a:spAutoFit/>
          </a:bodyPr>
          <a:lstStyle/>
          <a:p>
            <a:r>
              <a:rPr lang="en-US" sz="800">
                <a:solidFill>
                  <a:schemeClr val="tx1">
                    <a:lumMod val="85000"/>
                    <a:lumOff val="15000"/>
                  </a:schemeClr>
                </a:solidFill>
              </a:rPr>
              <a:t>Source: IRENA Renewable capacity highlights, March 2021</a:t>
            </a:r>
          </a:p>
        </p:txBody>
      </p:sp>
    </p:spTree>
    <p:extLst>
      <p:ext uri="{BB962C8B-B14F-4D97-AF65-F5344CB8AC3E}">
        <p14:creationId xmlns:p14="http://schemas.microsoft.com/office/powerpoint/2010/main" val="293467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678E-4D76-B64E-B01E-5D39B44D3361}"/>
              </a:ext>
            </a:extLst>
          </p:cNvPr>
          <p:cNvSpPr>
            <a:spLocks noGrp="1"/>
          </p:cNvSpPr>
          <p:nvPr>
            <p:ph type="title"/>
          </p:nvPr>
        </p:nvSpPr>
        <p:spPr/>
        <p:txBody>
          <a:bodyPr vert="horz" lIns="91440" tIns="45720" rIns="91440" bIns="45720" anchor="t">
            <a:normAutofit/>
          </a:bodyPr>
          <a:lstStyle/>
          <a:p>
            <a:r>
              <a:rPr lang="en-US" dirty="0">
                <a:solidFill>
                  <a:schemeClr val="tx2"/>
                </a:solidFill>
              </a:rPr>
              <a:t>Economic rewards from adoption of new clean energy options can be accelerated when coupled with targeted coal transition</a:t>
            </a:r>
          </a:p>
        </p:txBody>
      </p:sp>
      <p:sp>
        <p:nvSpPr>
          <p:cNvPr id="7" name="Slide Number Placeholder 6">
            <a:extLst>
              <a:ext uri="{FF2B5EF4-FFF2-40B4-BE49-F238E27FC236}">
                <a16:creationId xmlns:a16="http://schemas.microsoft.com/office/drawing/2014/main" id="{D5611E86-4B39-AE4C-9BB9-031C8C8F4D91}"/>
              </a:ext>
            </a:extLst>
          </p:cNvPr>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3</a:t>
            </a:fld>
            <a:endParaRPr lang="en-US"/>
          </a:p>
        </p:txBody>
      </p:sp>
      <p:sp>
        <p:nvSpPr>
          <p:cNvPr id="5" name="Rectangle 4">
            <a:extLst>
              <a:ext uri="{FF2B5EF4-FFF2-40B4-BE49-F238E27FC236}">
                <a16:creationId xmlns:a16="http://schemas.microsoft.com/office/drawing/2014/main" id="{463B4F41-B245-4A3D-9B92-35A3959678BA}"/>
              </a:ext>
            </a:extLst>
          </p:cNvPr>
          <p:cNvSpPr/>
          <p:nvPr/>
        </p:nvSpPr>
        <p:spPr>
          <a:xfrm>
            <a:off x="485417" y="5621936"/>
            <a:ext cx="2084225" cy="215444"/>
          </a:xfrm>
          <a:prstGeom prst="rect">
            <a:avLst/>
          </a:prstGeom>
        </p:spPr>
        <p:txBody>
          <a:bodyPr wrap="none">
            <a:spAutoFit/>
          </a:bodyPr>
          <a:lstStyle/>
          <a:p>
            <a:r>
              <a:rPr lang="en-US" sz="800">
                <a:solidFill>
                  <a:schemeClr val="tx1">
                    <a:lumMod val="85000"/>
                    <a:lumOff val="15000"/>
                  </a:schemeClr>
                </a:solidFill>
              </a:rPr>
              <a:t>Source: BNEF Executive Factbook, March 2021</a:t>
            </a:r>
          </a:p>
        </p:txBody>
      </p:sp>
      <p:sp>
        <p:nvSpPr>
          <p:cNvPr id="8" name="Rectangle 7">
            <a:extLst>
              <a:ext uri="{FF2B5EF4-FFF2-40B4-BE49-F238E27FC236}">
                <a16:creationId xmlns:a16="http://schemas.microsoft.com/office/drawing/2014/main" id="{91D54361-259B-4332-8BE7-8D29901AAAEF}"/>
              </a:ext>
            </a:extLst>
          </p:cNvPr>
          <p:cNvSpPr/>
          <p:nvPr/>
        </p:nvSpPr>
        <p:spPr>
          <a:xfrm>
            <a:off x="4047460" y="6500936"/>
            <a:ext cx="1963999" cy="215444"/>
          </a:xfrm>
          <a:prstGeom prst="rect">
            <a:avLst/>
          </a:prstGeom>
        </p:spPr>
        <p:txBody>
          <a:bodyPr wrap="none">
            <a:spAutoFit/>
          </a:bodyPr>
          <a:lstStyle/>
          <a:p>
            <a:pPr algn="r"/>
            <a:r>
              <a:rPr lang="en-US" sz="800" dirty="0">
                <a:solidFill>
                  <a:schemeClr val="tx1">
                    <a:lumMod val="85000"/>
                    <a:lumOff val="15000"/>
                  </a:schemeClr>
                </a:solidFill>
              </a:rPr>
              <a:t>Source: Wood Mackenzie, November 2020</a:t>
            </a:r>
          </a:p>
        </p:txBody>
      </p:sp>
      <p:grpSp>
        <p:nvGrpSpPr>
          <p:cNvPr id="9" name="Group 8">
            <a:extLst>
              <a:ext uri="{FF2B5EF4-FFF2-40B4-BE49-F238E27FC236}">
                <a16:creationId xmlns:a16="http://schemas.microsoft.com/office/drawing/2014/main" id="{7987B8F0-C75D-4056-AED9-9CB0A0AF257F}"/>
              </a:ext>
            </a:extLst>
          </p:cNvPr>
          <p:cNvGrpSpPr/>
          <p:nvPr/>
        </p:nvGrpSpPr>
        <p:grpSpPr>
          <a:xfrm>
            <a:off x="445817" y="1998648"/>
            <a:ext cx="5526000" cy="4479535"/>
            <a:chOff x="445817" y="2244869"/>
            <a:chExt cx="5526000" cy="4233314"/>
          </a:xfrm>
        </p:grpSpPr>
        <p:pic>
          <p:nvPicPr>
            <p:cNvPr id="10" name="Picture 9">
              <a:extLst>
                <a:ext uri="{FF2B5EF4-FFF2-40B4-BE49-F238E27FC236}">
                  <a16:creationId xmlns:a16="http://schemas.microsoft.com/office/drawing/2014/main" id="{F7D94EB3-1A02-4BD3-B793-FFE12F40B148}"/>
                </a:ext>
              </a:extLst>
            </p:cNvPr>
            <p:cNvPicPr>
              <a:picLocks noChangeAspect="1"/>
            </p:cNvPicPr>
            <p:nvPr/>
          </p:nvPicPr>
          <p:blipFill rotWithShape="1">
            <a:blip r:embed="rId3"/>
            <a:srcRect l="60604" t="3313" r="9893" b="53972"/>
            <a:stretch/>
          </p:blipFill>
          <p:spPr>
            <a:xfrm>
              <a:off x="445817" y="2244869"/>
              <a:ext cx="5526000" cy="4233314"/>
            </a:xfrm>
            <a:prstGeom prst="rect">
              <a:avLst/>
            </a:prstGeom>
          </p:spPr>
        </p:pic>
        <p:pic>
          <p:nvPicPr>
            <p:cNvPr id="11" name="Picture 10">
              <a:extLst>
                <a:ext uri="{FF2B5EF4-FFF2-40B4-BE49-F238E27FC236}">
                  <a16:creationId xmlns:a16="http://schemas.microsoft.com/office/drawing/2014/main" id="{76FB8460-05DE-48B6-92EC-E4B8A21BBF80}"/>
                </a:ext>
              </a:extLst>
            </p:cNvPr>
            <p:cNvPicPr>
              <a:picLocks noChangeAspect="1"/>
            </p:cNvPicPr>
            <p:nvPr/>
          </p:nvPicPr>
          <p:blipFill rotWithShape="1">
            <a:blip r:embed="rId3"/>
            <a:srcRect l="59430" t="28402" r="31661" b="53326"/>
            <a:stretch/>
          </p:blipFill>
          <p:spPr>
            <a:xfrm>
              <a:off x="445817" y="4675116"/>
              <a:ext cx="1548000" cy="1789004"/>
            </a:xfrm>
            <a:prstGeom prst="rect">
              <a:avLst/>
            </a:prstGeom>
          </p:spPr>
        </p:pic>
      </p:grpSp>
      <p:sp>
        <p:nvSpPr>
          <p:cNvPr id="12" name="Rectangle 11">
            <a:extLst>
              <a:ext uri="{FF2B5EF4-FFF2-40B4-BE49-F238E27FC236}">
                <a16:creationId xmlns:a16="http://schemas.microsoft.com/office/drawing/2014/main" id="{A85DBF0D-95D4-43A5-896A-85668EB2FA7D}"/>
              </a:ext>
            </a:extLst>
          </p:cNvPr>
          <p:cNvSpPr/>
          <p:nvPr/>
        </p:nvSpPr>
        <p:spPr>
          <a:xfrm>
            <a:off x="485375" y="1447408"/>
            <a:ext cx="5526084" cy="338554"/>
          </a:xfrm>
          <a:prstGeom prst="rect">
            <a:avLst/>
          </a:prstGeom>
        </p:spPr>
        <p:txBody>
          <a:bodyPr wrap="square" lIns="91440" tIns="45720" rIns="91440" bIns="45720" anchor="t">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1600">
                <a:solidFill>
                  <a:schemeClr val="tx1">
                    <a:lumMod val="85000"/>
                    <a:lumOff val="15000"/>
                  </a:schemeClr>
                </a:solidFill>
              </a:rPr>
              <a:t>By 2030, RE in Asia Pacific is expected to be cheaper than coal</a:t>
            </a:r>
          </a:p>
        </p:txBody>
      </p:sp>
      <p:sp>
        <p:nvSpPr>
          <p:cNvPr id="13" name="Rectangle 12">
            <a:extLst>
              <a:ext uri="{FF2B5EF4-FFF2-40B4-BE49-F238E27FC236}">
                <a16:creationId xmlns:a16="http://schemas.microsoft.com/office/drawing/2014/main" id="{38FB2191-579E-43D9-BCC9-6FABB83808BB}"/>
              </a:ext>
            </a:extLst>
          </p:cNvPr>
          <p:cNvSpPr/>
          <p:nvPr/>
        </p:nvSpPr>
        <p:spPr>
          <a:xfrm>
            <a:off x="6180458" y="1447408"/>
            <a:ext cx="5526083" cy="338554"/>
          </a:xfrm>
          <a:prstGeom prst="rect">
            <a:avLst/>
          </a:prstGeom>
        </p:spPr>
        <p:txBody>
          <a:bodyPr wrap="square">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1600" dirty="0">
                <a:solidFill>
                  <a:schemeClr val="tx1">
                    <a:lumMod val="85000"/>
                    <a:lumOff val="15000"/>
                  </a:schemeClr>
                </a:solidFill>
              </a:rPr>
              <a:t>Cost competitiveness of existing coal vs. new RE</a:t>
            </a:r>
          </a:p>
        </p:txBody>
      </p:sp>
      <p:pic>
        <p:nvPicPr>
          <p:cNvPr id="14" name="Picture 13">
            <a:extLst>
              <a:ext uri="{FF2B5EF4-FFF2-40B4-BE49-F238E27FC236}">
                <a16:creationId xmlns:a16="http://schemas.microsoft.com/office/drawing/2014/main" id="{40E87A59-AC2E-4093-894A-8F5B69280CA8}"/>
              </a:ext>
            </a:extLst>
          </p:cNvPr>
          <p:cNvPicPr>
            <a:picLocks noChangeAspect="1"/>
          </p:cNvPicPr>
          <p:nvPr/>
        </p:nvPicPr>
        <p:blipFill rotWithShape="1">
          <a:blip r:embed="rId4"/>
          <a:srcRect l="5154" r="12540"/>
          <a:stretch/>
        </p:blipFill>
        <p:spPr>
          <a:xfrm>
            <a:off x="8127922" y="4492330"/>
            <a:ext cx="3500945" cy="1894490"/>
          </a:xfrm>
          <a:prstGeom prst="rect">
            <a:avLst/>
          </a:prstGeom>
        </p:spPr>
      </p:pic>
      <p:pic>
        <p:nvPicPr>
          <p:cNvPr id="15" name="Picture 14">
            <a:extLst>
              <a:ext uri="{FF2B5EF4-FFF2-40B4-BE49-F238E27FC236}">
                <a16:creationId xmlns:a16="http://schemas.microsoft.com/office/drawing/2014/main" id="{DEB68CEA-F7A1-48FD-B41B-9B8DCB285B1D}"/>
              </a:ext>
            </a:extLst>
          </p:cNvPr>
          <p:cNvPicPr>
            <a:picLocks noChangeAspect="1"/>
          </p:cNvPicPr>
          <p:nvPr/>
        </p:nvPicPr>
        <p:blipFill rotWithShape="1">
          <a:blip r:embed="rId5"/>
          <a:srcRect l="5075" r="12519"/>
          <a:stretch/>
        </p:blipFill>
        <p:spPr>
          <a:xfrm>
            <a:off x="8146895" y="1968686"/>
            <a:ext cx="3481972" cy="1894491"/>
          </a:xfrm>
          <a:prstGeom prst="rect">
            <a:avLst/>
          </a:prstGeom>
        </p:spPr>
      </p:pic>
      <p:sp>
        <p:nvSpPr>
          <p:cNvPr id="16" name="Rectangle 15">
            <a:extLst>
              <a:ext uri="{FF2B5EF4-FFF2-40B4-BE49-F238E27FC236}">
                <a16:creationId xmlns:a16="http://schemas.microsoft.com/office/drawing/2014/main" id="{24BA5427-44D8-4D2E-9446-A523F9177952}"/>
              </a:ext>
            </a:extLst>
          </p:cNvPr>
          <p:cNvSpPr/>
          <p:nvPr/>
        </p:nvSpPr>
        <p:spPr>
          <a:xfrm>
            <a:off x="6220185" y="4062414"/>
            <a:ext cx="5526083" cy="338554"/>
          </a:xfrm>
          <a:prstGeom prst="rect">
            <a:avLst/>
          </a:prstGeom>
        </p:spPr>
        <p:txBody>
          <a:bodyPr wrap="square">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1600" dirty="0">
                <a:solidFill>
                  <a:schemeClr val="tx1">
                    <a:lumMod val="85000"/>
                    <a:lumOff val="15000"/>
                  </a:schemeClr>
                </a:solidFill>
              </a:rPr>
              <a:t>Cost competitiveness of existing coal vs. new RE + storage</a:t>
            </a:r>
          </a:p>
        </p:txBody>
      </p:sp>
      <p:grpSp>
        <p:nvGrpSpPr>
          <p:cNvPr id="17" name="Group 16">
            <a:extLst>
              <a:ext uri="{FF2B5EF4-FFF2-40B4-BE49-F238E27FC236}">
                <a16:creationId xmlns:a16="http://schemas.microsoft.com/office/drawing/2014/main" id="{B64620EE-DF27-4D94-B2E7-310EADF1550E}"/>
              </a:ext>
            </a:extLst>
          </p:cNvPr>
          <p:cNvGrpSpPr/>
          <p:nvPr/>
        </p:nvGrpSpPr>
        <p:grpSpPr>
          <a:xfrm>
            <a:off x="6531129" y="2545455"/>
            <a:ext cx="1359015" cy="757465"/>
            <a:chOff x="6331104" y="5192348"/>
            <a:chExt cx="1359015" cy="757465"/>
          </a:xfrm>
        </p:grpSpPr>
        <p:sp>
          <p:nvSpPr>
            <p:cNvPr id="18" name="TextBox 17">
              <a:extLst>
                <a:ext uri="{FF2B5EF4-FFF2-40B4-BE49-F238E27FC236}">
                  <a16:creationId xmlns:a16="http://schemas.microsoft.com/office/drawing/2014/main" id="{AFC53D4D-CC4A-433C-873F-32F183B4CC06}"/>
                </a:ext>
              </a:extLst>
            </p:cNvPr>
            <p:cNvSpPr txBox="1"/>
            <p:nvPr/>
          </p:nvSpPr>
          <p:spPr>
            <a:xfrm>
              <a:off x="6482916" y="5192348"/>
              <a:ext cx="1080000" cy="307777"/>
            </a:xfrm>
            <a:prstGeom prst="rect">
              <a:avLst/>
            </a:prstGeom>
            <a:noFill/>
          </p:spPr>
          <p:txBody>
            <a:bodyPr wrap="square" rtlCol="0" anchor="ctr">
              <a:spAutoFit/>
            </a:bodyPr>
            <a:lstStyle/>
            <a:p>
              <a:r>
                <a:rPr lang="en-GB" sz="1400">
                  <a:solidFill>
                    <a:srgbClr val="FABA86"/>
                  </a:solidFill>
                </a:rPr>
                <a:t>Competitive</a:t>
              </a:r>
            </a:p>
          </p:txBody>
        </p:sp>
        <p:sp>
          <p:nvSpPr>
            <p:cNvPr id="19" name="TextBox 18">
              <a:extLst>
                <a:ext uri="{FF2B5EF4-FFF2-40B4-BE49-F238E27FC236}">
                  <a16:creationId xmlns:a16="http://schemas.microsoft.com/office/drawing/2014/main" id="{C9125450-50A0-41E0-91A1-682AFC7DC295}"/>
                </a:ext>
              </a:extLst>
            </p:cNvPr>
            <p:cNvSpPr txBox="1"/>
            <p:nvPr/>
          </p:nvSpPr>
          <p:spPr>
            <a:xfrm>
              <a:off x="6482916" y="5642036"/>
              <a:ext cx="1207203" cy="307777"/>
            </a:xfrm>
            <a:prstGeom prst="rect">
              <a:avLst/>
            </a:prstGeom>
            <a:noFill/>
          </p:spPr>
          <p:txBody>
            <a:bodyPr wrap="square" rtlCol="0" anchor="ctr">
              <a:spAutoFit/>
            </a:bodyPr>
            <a:lstStyle/>
            <a:p>
              <a:r>
                <a:rPr lang="en-GB" sz="1400">
                  <a:solidFill>
                    <a:srgbClr val="8AA291"/>
                  </a:solidFill>
                </a:rPr>
                <a:t>Uncompetitive</a:t>
              </a:r>
            </a:p>
          </p:txBody>
        </p:sp>
        <p:sp>
          <p:nvSpPr>
            <p:cNvPr id="20" name="Oval 19">
              <a:extLst>
                <a:ext uri="{FF2B5EF4-FFF2-40B4-BE49-F238E27FC236}">
                  <a16:creationId xmlns:a16="http://schemas.microsoft.com/office/drawing/2014/main" id="{1AA18E88-4C3A-4FCC-B057-8EDFD6E00A80}"/>
                </a:ext>
              </a:extLst>
            </p:cNvPr>
            <p:cNvSpPr/>
            <p:nvPr/>
          </p:nvSpPr>
          <p:spPr>
            <a:xfrm>
              <a:off x="6336513" y="5292237"/>
              <a:ext cx="108000" cy="108000"/>
            </a:xfrm>
            <a:prstGeom prst="ellipse">
              <a:avLst/>
            </a:prstGeom>
            <a:solidFill>
              <a:srgbClr val="FAB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ABA86"/>
                </a:solidFill>
              </a:endParaRPr>
            </a:p>
          </p:txBody>
        </p:sp>
        <p:sp>
          <p:nvSpPr>
            <p:cNvPr id="21" name="Oval 20">
              <a:extLst>
                <a:ext uri="{FF2B5EF4-FFF2-40B4-BE49-F238E27FC236}">
                  <a16:creationId xmlns:a16="http://schemas.microsoft.com/office/drawing/2014/main" id="{66137A92-BF33-4FD3-B248-A990AEE5AA37}"/>
                </a:ext>
              </a:extLst>
            </p:cNvPr>
            <p:cNvSpPr/>
            <p:nvPr/>
          </p:nvSpPr>
          <p:spPr>
            <a:xfrm>
              <a:off x="6331104" y="5741925"/>
              <a:ext cx="108000" cy="108000"/>
            </a:xfrm>
            <a:prstGeom prst="ellipse">
              <a:avLst/>
            </a:prstGeom>
            <a:solidFill>
              <a:srgbClr val="8AA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D5234B5F-048D-4641-BC42-D1CCF4C5A281}"/>
              </a:ext>
            </a:extLst>
          </p:cNvPr>
          <p:cNvGrpSpPr/>
          <p:nvPr/>
        </p:nvGrpSpPr>
        <p:grpSpPr>
          <a:xfrm>
            <a:off x="6531129" y="4922613"/>
            <a:ext cx="1732178" cy="1188320"/>
            <a:chOff x="8507197" y="5186486"/>
            <a:chExt cx="1732178" cy="1188320"/>
          </a:xfrm>
        </p:grpSpPr>
        <p:sp>
          <p:nvSpPr>
            <p:cNvPr id="23" name="TextBox 22">
              <a:extLst>
                <a:ext uri="{FF2B5EF4-FFF2-40B4-BE49-F238E27FC236}">
                  <a16:creationId xmlns:a16="http://schemas.microsoft.com/office/drawing/2014/main" id="{3B58B6FE-16EF-419A-8B5B-5DC927001BF5}"/>
                </a:ext>
              </a:extLst>
            </p:cNvPr>
            <p:cNvSpPr txBox="1"/>
            <p:nvPr/>
          </p:nvSpPr>
          <p:spPr>
            <a:xfrm>
              <a:off x="8655380" y="5186486"/>
              <a:ext cx="1450645" cy="523220"/>
            </a:xfrm>
            <a:prstGeom prst="rect">
              <a:avLst/>
            </a:prstGeom>
            <a:noFill/>
          </p:spPr>
          <p:txBody>
            <a:bodyPr wrap="square" rtlCol="0">
              <a:spAutoFit/>
            </a:bodyPr>
            <a:lstStyle/>
            <a:p>
              <a:r>
                <a:rPr lang="en-GB" sz="1400">
                  <a:solidFill>
                    <a:srgbClr val="F78B31"/>
                  </a:solidFill>
                </a:rPr>
                <a:t>Cost to replace competitive coal</a:t>
              </a:r>
            </a:p>
          </p:txBody>
        </p:sp>
        <p:sp>
          <p:nvSpPr>
            <p:cNvPr id="24" name="TextBox 23">
              <a:extLst>
                <a:ext uri="{FF2B5EF4-FFF2-40B4-BE49-F238E27FC236}">
                  <a16:creationId xmlns:a16="http://schemas.microsoft.com/office/drawing/2014/main" id="{EB0FBD1E-A859-43B7-B8E4-A20E7F2E46D3}"/>
                </a:ext>
              </a:extLst>
            </p:cNvPr>
            <p:cNvSpPr txBox="1"/>
            <p:nvPr/>
          </p:nvSpPr>
          <p:spPr>
            <a:xfrm>
              <a:off x="8655380" y="5851586"/>
              <a:ext cx="1583995" cy="523220"/>
            </a:xfrm>
            <a:prstGeom prst="rect">
              <a:avLst/>
            </a:prstGeom>
            <a:noFill/>
          </p:spPr>
          <p:txBody>
            <a:bodyPr wrap="square" rtlCol="0">
              <a:spAutoFit/>
            </a:bodyPr>
            <a:lstStyle/>
            <a:p>
              <a:r>
                <a:rPr lang="en-GB" sz="1400">
                  <a:solidFill>
                    <a:srgbClr val="68826F"/>
                  </a:solidFill>
                </a:rPr>
                <a:t>Cost to replace uncompetitive coal</a:t>
              </a:r>
            </a:p>
          </p:txBody>
        </p:sp>
        <p:sp>
          <p:nvSpPr>
            <p:cNvPr id="25" name="Rectangle 24">
              <a:extLst>
                <a:ext uri="{FF2B5EF4-FFF2-40B4-BE49-F238E27FC236}">
                  <a16:creationId xmlns:a16="http://schemas.microsoft.com/office/drawing/2014/main" id="{F292285A-EFCF-4EB1-BD1D-645A7A71A3EF}"/>
                </a:ext>
              </a:extLst>
            </p:cNvPr>
            <p:cNvSpPr/>
            <p:nvPr/>
          </p:nvSpPr>
          <p:spPr>
            <a:xfrm>
              <a:off x="8507197" y="5292237"/>
              <a:ext cx="108000" cy="108000"/>
            </a:xfrm>
            <a:prstGeom prst="rect">
              <a:avLst/>
            </a:prstGeom>
            <a:solidFill>
              <a:srgbClr val="F78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0EEF76A-B9AF-4BFA-A793-4324DB37BFC8}"/>
                </a:ext>
              </a:extLst>
            </p:cNvPr>
            <p:cNvSpPr/>
            <p:nvPr/>
          </p:nvSpPr>
          <p:spPr>
            <a:xfrm>
              <a:off x="8510297" y="5951475"/>
              <a:ext cx="108000" cy="108000"/>
            </a:xfrm>
            <a:prstGeom prst="rect">
              <a:avLst/>
            </a:prstGeom>
            <a:solidFill>
              <a:srgbClr val="688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a:extLst>
              <a:ext uri="{FF2B5EF4-FFF2-40B4-BE49-F238E27FC236}">
                <a16:creationId xmlns:a16="http://schemas.microsoft.com/office/drawing/2014/main" id="{B3E78C36-9206-42A6-A867-4ACD2788FE12}"/>
              </a:ext>
            </a:extLst>
          </p:cNvPr>
          <p:cNvSpPr/>
          <p:nvPr/>
        </p:nvSpPr>
        <p:spPr>
          <a:xfrm>
            <a:off x="8283247" y="6478183"/>
            <a:ext cx="3190296" cy="215444"/>
          </a:xfrm>
          <a:prstGeom prst="rect">
            <a:avLst/>
          </a:prstGeom>
        </p:spPr>
        <p:txBody>
          <a:bodyPr wrap="none">
            <a:spAutoFit/>
          </a:bodyPr>
          <a:lstStyle/>
          <a:p>
            <a:pPr algn="r"/>
            <a:r>
              <a:rPr lang="en-US" sz="800" dirty="0">
                <a:solidFill>
                  <a:schemeClr val="tx1">
                    <a:lumMod val="85000"/>
                    <a:lumOff val="15000"/>
                  </a:schemeClr>
                </a:solidFill>
              </a:rPr>
              <a:t>Source: RMI analysis, using Global Coal Power Economics (GCPEM) model</a:t>
            </a:r>
          </a:p>
        </p:txBody>
      </p:sp>
    </p:spTree>
    <p:extLst>
      <p:ext uri="{BB962C8B-B14F-4D97-AF65-F5344CB8AC3E}">
        <p14:creationId xmlns:p14="http://schemas.microsoft.com/office/powerpoint/2010/main" val="318459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678E-4D76-B64E-B01E-5D39B44D3361}"/>
              </a:ext>
            </a:extLst>
          </p:cNvPr>
          <p:cNvSpPr>
            <a:spLocks noGrp="1"/>
          </p:cNvSpPr>
          <p:nvPr>
            <p:ph type="title"/>
          </p:nvPr>
        </p:nvSpPr>
        <p:spPr/>
        <p:txBody>
          <a:bodyPr vert="horz" lIns="91440" tIns="45720" rIns="91440" bIns="45720" anchor="t">
            <a:normAutofit/>
          </a:bodyPr>
          <a:lstStyle/>
          <a:p>
            <a:r>
              <a:rPr lang="en-US" dirty="0">
                <a:solidFill>
                  <a:schemeClr val="tx2"/>
                </a:solidFill>
              </a:rPr>
              <a:t>… and the opportunity to create savings for customers, deliver environmental and health benefits, and support just transition</a:t>
            </a:r>
          </a:p>
        </p:txBody>
      </p:sp>
      <p:sp>
        <p:nvSpPr>
          <p:cNvPr id="7" name="Slide Number Placeholder 6">
            <a:extLst>
              <a:ext uri="{FF2B5EF4-FFF2-40B4-BE49-F238E27FC236}">
                <a16:creationId xmlns:a16="http://schemas.microsoft.com/office/drawing/2014/main" id="{D5611E86-4B39-AE4C-9BB9-031C8C8F4D91}"/>
              </a:ext>
            </a:extLst>
          </p:cNvPr>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4</a:t>
            </a:fld>
            <a:endParaRPr lang="en-US"/>
          </a:p>
        </p:txBody>
      </p:sp>
      <p:sp>
        <p:nvSpPr>
          <p:cNvPr id="5" name="Rectangle 4">
            <a:extLst>
              <a:ext uri="{FF2B5EF4-FFF2-40B4-BE49-F238E27FC236}">
                <a16:creationId xmlns:a16="http://schemas.microsoft.com/office/drawing/2014/main" id="{C84A1B47-B59F-42FE-AAB0-209F88A29616}"/>
              </a:ext>
            </a:extLst>
          </p:cNvPr>
          <p:cNvSpPr/>
          <p:nvPr/>
        </p:nvSpPr>
        <p:spPr>
          <a:xfrm>
            <a:off x="8023313" y="1425220"/>
            <a:ext cx="3041003" cy="4877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6259EEB-2A60-46A9-A192-41E3AAE4BA20}"/>
              </a:ext>
            </a:extLst>
          </p:cNvPr>
          <p:cNvSpPr/>
          <p:nvPr/>
        </p:nvSpPr>
        <p:spPr>
          <a:xfrm>
            <a:off x="1127683" y="1425221"/>
            <a:ext cx="6153150" cy="4877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30C1B4-10BD-46C8-83E7-E390B47BC36B}"/>
              </a:ext>
            </a:extLst>
          </p:cNvPr>
          <p:cNvSpPr/>
          <p:nvPr/>
        </p:nvSpPr>
        <p:spPr>
          <a:xfrm>
            <a:off x="8869782" y="1566995"/>
            <a:ext cx="1440000" cy="21145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3D541AAF-8680-4B1D-A33E-D005F930892E}"/>
              </a:ext>
            </a:extLst>
          </p:cNvPr>
          <p:cNvSpPr/>
          <p:nvPr/>
        </p:nvSpPr>
        <p:spPr>
          <a:xfrm rot="10800000">
            <a:off x="8869781" y="3672297"/>
            <a:ext cx="1439999" cy="539999"/>
          </a:xfrm>
          <a:custGeom>
            <a:avLst/>
            <a:gdLst>
              <a:gd name="connsiteX0" fmla="*/ 0 w 1440000"/>
              <a:gd name="connsiteY0" fmla="*/ 540000 h 540000"/>
              <a:gd name="connsiteX1" fmla="*/ 635270 w 1440000"/>
              <a:gd name="connsiteY1" fmla="*/ 0 h 540000"/>
              <a:gd name="connsiteX2" fmla="*/ 1440000 w 1440000"/>
              <a:gd name="connsiteY2" fmla="*/ 540000 h 540000"/>
              <a:gd name="connsiteX3" fmla="*/ 0 w 1440000"/>
              <a:gd name="connsiteY3" fmla="*/ 540000 h 540000"/>
              <a:gd name="connsiteX0" fmla="*/ 0 w 1440000"/>
              <a:gd name="connsiteY0" fmla="*/ 772347 h 772347"/>
              <a:gd name="connsiteX1" fmla="*/ 695231 w 1440000"/>
              <a:gd name="connsiteY1" fmla="*/ 0 h 772347"/>
              <a:gd name="connsiteX2" fmla="*/ 1440000 w 1440000"/>
              <a:gd name="connsiteY2" fmla="*/ 772347 h 772347"/>
              <a:gd name="connsiteX3" fmla="*/ 0 w 1440000"/>
              <a:gd name="connsiteY3" fmla="*/ 772347 h 772347"/>
            </a:gdLst>
            <a:ahLst/>
            <a:cxnLst>
              <a:cxn ang="0">
                <a:pos x="connsiteX0" y="connsiteY0"/>
              </a:cxn>
              <a:cxn ang="0">
                <a:pos x="connsiteX1" y="connsiteY1"/>
              </a:cxn>
              <a:cxn ang="0">
                <a:pos x="connsiteX2" y="connsiteY2"/>
              </a:cxn>
              <a:cxn ang="0">
                <a:pos x="connsiteX3" y="connsiteY3"/>
              </a:cxn>
            </a:cxnLst>
            <a:rect l="l" t="t" r="r" b="b"/>
            <a:pathLst>
              <a:path w="1440000" h="772347">
                <a:moveTo>
                  <a:pt x="0" y="772347"/>
                </a:moveTo>
                <a:lnTo>
                  <a:pt x="695231" y="0"/>
                </a:lnTo>
                <a:lnTo>
                  <a:pt x="1440000" y="772347"/>
                </a:lnTo>
                <a:lnTo>
                  <a:pt x="0" y="77234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AD4234F-AF2D-4E80-97F9-B1E7FE80138F}"/>
              </a:ext>
            </a:extLst>
          </p:cNvPr>
          <p:cNvSpPr/>
          <p:nvPr/>
        </p:nvSpPr>
        <p:spPr>
          <a:xfrm>
            <a:off x="3481269" y="1566995"/>
            <a:ext cx="1440000" cy="21145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9">
            <a:extLst>
              <a:ext uri="{FF2B5EF4-FFF2-40B4-BE49-F238E27FC236}">
                <a16:creationId xmlns:a16="http://schemas.microsoft.com/office/drawing/2014/main" id="{24396FE7-5590-48C2-ABF4-E10803EC8017}"/>
              </a:ext>
            </a:extLst>
          </p:cNvPr>
          <p:cNvSpPr/>
          <p:nvPr/>
        </p:nvSpPr>
        <p:spPr>
          <a:xfrm rot="10800000">
            <a:off x="3481268" y="3672297"/>
            <a:ext cx="1439999" cy="539999"/>
          </a:xfrm>
          <a:custGeom>
            <a:avLst/>
            <a:gdLst>
              <a:gd name="connsiteX0" fmla="*/ 0 w 1440000"/>
              <a:gd name="connsiteY0" fmla="*/ 540000 h 540000"/>
              <a:gd name="connsiteX1" fmla="*/ 635270 w 1440000"/>
              <a:gd name="connsiteY1" fmla="*/ 0 h 540000"/>
              <a:gd name="connsiteX2" fmla="*/ 1440000 w 1440000"/>
              <a:gd name="connsiteY2" fmla="*/ 540000 h 540000"/>
              <a:gd name="connsiteX3" fmla="*/ 0 w 1440000"/>
              <a:gd name="connsiteY3" fmla="*/ 540000 h 540000"/>
              <a:gd name="connsiteX0" fmla="*/ 0 w 1440000"/>
              <a:gd name="connsiteY0" fmla="*/ 772347 h 772347"/>
              <a:gd name="connsiteX1" fmla="*/ 695231 w 1440000"/>
              <a:gd name="connsiteY1" fmla="*/ 0 h 772347"/>
              <a:gd name="connsiteX2" fmla="*/ 1440000 w 1440000"/>
              <a:gd name="connsiteY2" fmla="*/ 772347 h 772347"/>
              <a:gd name="connsiteX3" fmla="*/ 0 w 1440000"/>
              <a:gd name="connsiteY3" fmla="*/ 772347 h 772347"/>
            </a:gdLst>
            <a:ahLst/>
            <a:cxnLst>
              <a:cxn ang="0">
                <a:pos x="connsiteX0" y="connsiteY0"/>
              </a:cxn>
              <a:cxn ang="0">
                <a:pos x="connsiteX1" y="connsiteY1"/>
              </a:cxn>
              <a:cxn ang="0">
                <a:pos x="connsiteX2" y="connsiteY2"/>
              </a:cxn>
              <a:cxn ang="0">
                <a:pos x="connsiteX3" y="connsiteY3"/>
              </a:cxn>
            </a:cxnLst>
            <a:rect l="l" t="t" r="r" b="b"/>
            <a:pathLst>
              <a:path w="1440000" h="772347">
                <a:moveTo>
                  <a:pt x="0" y="772347"/>
                </a:moveTo>
                <a:lnTo>
                  <a:pt x="695231" y="0"/>
                </a:lnTo>
                <a:lnTo>
                  <a:pt x="1440000" y="772347"/>
                </a:lnTo>
                <a:lnTo>
                  <a:pt x="0" y="772347"/>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7F3E544-B606-4235-82BB-785F1D2FEB51}"/>
              </a:ext>
            </a:extLst>
          </p:cNvPr>
          <p:cNvSpPr/>
          <p:nvPr/>
        </p:nvSpPr>
        <p:spPr>
          <a:xfrm>
            <a:off x="1966795" y="1566994"/>
            <a:ext cx="1440000" cy="2114550"/>
          </a:xfrm>
          <a:prstGeom prst="rect">
            <a:avLst/>
          </a:prstGeom>
          <a:solidFill>
            <a:srgbClr val="456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2">
            <a:extLst>
              <a:ext uri="{FF2B5EF4-FFF2-40B4-BE49-F238E27FC236}">
                <a16:creationId xmlns:a16="http://schemas.microsoft.com/office/drawing/2014/main" id="{2641EFB8-EF40-4856-9D61-9D2B13CABBE3}"/>
              </a:ext>
            </a:extLst>
          </p:cNvPr>
          <p:cNvSpPr/>
          <p:nvPr/>
        </p:nvSpPr>
        <p:spPr>
          <a:xfrm rot="10800000">
            <a:off x="1966793" y="3676823"/>
            <a:ext cx="2261085" cy="535477"/>
          </a:xfrm>
          <a:custGeom>
            <a:avLst/>
            <a:gdLst>
              <a:gd name="connsiteX0" fmla="*/ 0 w 1440000"/>
              <a:gd name="connsiteY0" fmla="*/ 540000 h 540000"/>
              <a:gd name="connsiteX1" fmla="*/ 0 w 1440000"/>
              <a:gd name="connsiteY1" fmla="*/ 0 h 540000"/>
              <a:gd name="connsiteX2" fmla="*/ 1440000 w 1440000"/>
              <a:gd name="connsiteY2" fmla="*/ 540000 h 540000"/>
              <a:gd name="connsiteX3" fmla="*/ 0 w 1440000"/>
              <a:gd name="connsiteY3" fmla="*/ 540000 h 540000"/>
              <a:gd name="connsiteX0" fmla="*/ 0 w 1453648"/>
              <a:gd name="connsiteY0" fmla="*/ 540000 h 540000"/>
              <a:gd name="connsiteX1" fmla="*/ 0 w 1453648"/>
              <a:gd name="connsiteY1" fmla="*/ 0 h 540000"/>
              <a:gd name="connsiteX2" fmla="*/ 1453648 w 1453648"/>
              <a:gd name="connsiteY2" fmla="*/ 535451 h 540000"/>
              <a:gd name="connsiteX3" fmla="*/ 0 w 1453648"/>
              <a:gd name="connsiteY3" fmla="*/ 540000 h 540000"/>
              <a:gd name="connsiteX0" fmla="*/ 809574 w 2263222"/>
              <a:gd name="connsiteY0" fmla="*/ 810817 h 810817"/>
              <a:gd name="connsiteX1" fmla="*/ 0 w 2263222"/>
              <a:gd name="connsiteY1" fmla="*/ 0 h 810817"/>
              <a:gd name="connsiteX2" fmla="*/ 2263222 w 2263222"/>
              <a:gd name="connsiteY2" fmla="*/ 806268 h 810817"/>
              <a:gd name="connsiteX3" fmla="*/ 809574 w 2263222"/>
              <a:gd name="connsiteY3" fmla="*/ 810817 h 810817"/>
              <a:gd name="connsiteX0" fmla="*/ 817101 w 2270749"/>
              <a:gd name="connsiteY0" fmla="*/ 788119 h 788119"/>
              <a:gd name="connsiteX1" fmla="*/ 0 w 2270749"/>
              <a:gd name="connsiteY1" fmla="*/ 0 h 788119"/>
              <a:gd name="connsiteX2" fmla="*/ 2270749 w 2270749"/>
              <a:gd name="connsiteY2" fmla="*/ 783570 h 788119"/>
              <a:gd name="connsiteX3" fmla="*/ 817101 w 2270749"/>
              <a:gd name="connsiteY3" fmla="*/ 788119 h 788119"/>
              <a:gd name="connsiteX0" fmla="*/ 817101 w 2270749"/>
              <a:gd name="connsiteY0" fmla="*/ 822166 h 822166"/>
              <a:gd name="connsiteX1" fmla="*/ 0 w 2270749"/>
              <a:gd name="connsiteY1" fmla="*/ 0 h 822166"/>
              <a:gd name="connsiteX2" fmla="*/ 2270749 w 2270749"/>
              <a:gd name="connsiteY2" fmla="*/ 817617 h 822166"/>
              <a:gd name="connsiteX3" fmla="*/ 817101 w 2270749"/>
              <a:gd name="connsiteY3" fmla="*/ 822166 h 822166"/>
              <a:gd name="connsiteX0" fmla="*/ 817101 w 2270749"/>
              <a:gd name="connsiteY0" fmla="*/ 799468 h 799468"/>
              <a:gd name="connsiteX1" fmla="*/ 0 w 2270749"/>
              <a:gd name="connsiteY1" fmla="*/ 0 h 799468"/>
              <a:gd name="connsiteX2" fmla="*/ 2270749 w 2270749"/>
              <a:gd name="connsiteY2" fmla="*/ 794919 h 799468"/>
              <a:gd name="connsiteX3" fmla="*/ 817101 w 2270749"/>
              <a:gd name="connsiteY3" fmla="*/ 799468 h 799468"/>
              <a:gd name="connsiteX0" fmla="*/ 817101 w 2270749"/>
              <a:gd name="connsiteY0" fmla="*/ 810817 h 810817"/>
              <a:gd name="connsiteX1" fmla="*/ 0 w 2270749"/>
              <a:gd name="connsiteY1" fmla="*/ 0 h 810817"/>
              <a:gd name="connsiteX2" fmla="*/ 2270749 w 2270749"/>
              <a:gd name="connsiteY2" fmla="*/ 806268 h 810817"/>
              <a:gd name="connsiteX3" fmla="*/ 817101 w 2270749"/>
              <a:gd name="connsiteY3" fmla="*/ 810817 h 810817"/>
            </a:gdLst>
            <a:ahLst/>
            <a:cxnLst>
              <a:cxn ang="0">
                <a:pos x="connsiteX0" y="connsiteY0"/>
              </a:cxn>
              <a:cxn ang="0">
                <a:pos x="connsiteX1" y="connsiteY1"/>
              </a:cxn>
              <a:cxn ang="0">
                <a:pos x="connsiteX2" y="connsiteY2"/>
              </a:cxn>
              <a:cxn ang="0">
                <a:pos x="connsiteX3" y="connsiteY3"/>
              </a:cxn>
            </a:cxnLst>
            <a:rect l="l" t="t" r="r" b="b"/>
            <a:pathLst>
              <a:path w="2270749" h="810817">
                <a:moveTo>
                  <a:pt x="817101" y="810817"/>
                </a:moveTo>
                <a:lnTo>
                  <a:pt x="0" y="0"/>
                </a:lnTo>
                <a:lnTo>
                  <a:pt x="2270749" y="806268"/>
                </a:lnTo>
                <a:lnTo>
                  <a:pt x="817101" y="810817"/>
                </a:lnTo>
                <a:close/>
              </a:path>
            </a:pathLst>
          </a:custGeom>
          <a:solidFill>
            <a:srgbClr val="456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21764FF-E6DC-4F4F-8CE5-49CF0CFCAF46}"/>
              </a:ext>
            </a:extLst>
          </p:cNvPr>
          <p:cNvSpPr/>
          <p:nvPr/>
        </p:nvSpPr>
        <p:spPr>
          <a:xfrm>
            <a:off x="4995743" y="1566994"/>
            <a:ext cx="1440000" cy="2114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4">
            <a:extLst>
              <a:ext uri="{FF2B5EF4-FFF2-40B4-BE49-F238E27FC236}">
                <a16:creationId xmlns:a16="http://schemas.microsoft.com/office/drawing/2014/main" id="{972F398B-D3CF-41DF-9467-AE0356A540C0}"/>
              </a:ext>
            </a:extLst>
          </p:cNvPr>
          <p:cNvSpPr/>
          <p:nvPr/>
        </p:nvSpPr>
        <p:spPr>
          <a:xfrm rot="10800000">
            <a:off x="4223751" y="3672299"/>
            <a:ext cx="2216542" cy="540000"/>
          </a:xfrm>
          <a:custGeom>
            <a:avLst/>
            <a:gdLst>
              <a:gd name="connsiteX0" fmla="*/ 0 w 1440000"/>
              <a:gd name="connsiteY0" fmla="*/ 540000 h 540000"/>
              <a:gd name="connsiteX1" fmla="*/ 1440000 w 1440000"/>
              <a:gd name="connsiteY1" fmla="*/ 0 h 540000"/>
              <a:gd name="connsiteX2" fmla="*/ 1440000 w 1440000"/>
              <a:gd name="connsiteY2" fmla="*/ 540000 h 540000"/>
              <a:gd name="connsiteX3" fmla="*/ 0 w 1440000"/>
              <a:gd name="connsiteY3" fmla="*/ 540000 h 540000"/>
              <a:gd name="connsiteX0" fmla="*/ 0 w 1444549"/>
              <a:gd name="connsiteY0" fmla="*/ 535451 h 540000"/>
              <a:gd name="connsiteX1" fmla="*/ 1444549 w 1444549"/>
              <a:gd name="connsiteY1" fmla="*/ 0 h 540000"/>
              <a:gd name="connsiteX2" fmla="*/ 1444549 w 1444549"/>
              <a:gd name="connsiteY2" fmla="*/ 540000 h 540000"/>
              <a:gd name="connsiteX3" fmla="*/ 0 w 1444549"/>
              <a:gd name="connsiteY3" fmla="*/ 535451 h 540000"/>
              <a:gd name="connsiteX0" fmla="*/ 0 w 2201552"/>
              <a:gd name="connsiteY0" fmla="*/ 542946 h 547495"/>
              <a:gd name="connsiteX1" fmla="*/ 2201552 w 2201552"/>
              <a:gd name="connsiteY1" fmla="*/ 0 h 547495"/>
              <a:gd name="connsiteX2" fmla="*/ 1444549 w 2201552"/>
              <a:gd name="connsiteY2" fmla="*/ 547495 h 547495"/>
              <a:gd name="connsiteX3" fmla="*/ 0 w 2201552"/>
              <a:gd name="connsiteY3" fmla="*/ 542946 h 547495"/>
              <a:gd name="connsiteX0" fmla="*/ 0 w 2201552"/>
              <a:gd name="connsiteY0" fmla="*/ 520461 h 525010"/>
              <a:gd name="connsiteX1" fmla="*/ 2201552 w 2201552"/>
              <a:gd name="connsiteY1" fmla="*/ 0 h 525010"/>
              <a:gd name="connsiteX2" fmla="*/ 1444549 w 2201552"/>
              <a:gd name="connsiteY2" fmla="*/ 525010 h 525010"/>
              <a:gd name="connsiteX3" fmla="*/ 0 w 2201552"/>
              <a:gd name="connsiteY3" fmla="*/ 520461 h 525010"/>
              <a:gd name="connsiteX0" fmla="*/ 0 w 2216542"/>
              <a:gd name="connsiteY0" fmla="*/ 535451 h 540000"/>
              <a:gd name="connsiteX1" fmla="*/ 2216542 w 2216542"/>
              <a:gd name="connsiteY1" fmla="*/ 0 h 540000"/>
              <a:gd name="connsiteX2" fmla="*/ 1444549 w 2216542"/>
              <a:gd name="connsiteY2" fmla="*/ 540000 h 540000"/>
              <a:gd name="connsiteX3" fmla="*/ 0 w 2216542"/>
              <a:gd name="connsiteY3" fmla="*/ 535451 h 540000"/>
            </a:gdLst>
            <a:ahLst/>
            <a:cxnLst>
              <a:cxn ang="0">
                <a:pos x="connsiteX0" y="connsiteY0"/>
              </a:cxn>
              <a:cxn ang="0">
                <a:pos x="connsiteX1" y="connsiteY1"/>
              </a:cxn>
              <a:cxn ang="0">
                <a:pos x="connsiteX2" y="connsiteY2"/>
              </a:cxn>
              <a:cxn ang="0">
                <a:pos x="connsiteX3" y="connsiteY3"/>
              </a:cxn>
            </a:cxnLst>
            <a:rect l="l" t="t" r="r" b="b"/>
            <a:pathLst>
              <a:path w="2216542" h="540000">
                <a:moveTo>
                  <a:pt x="0" y="535451"/>
                </a:moveTo>
                <a:lnTo>
                  <a:pt x="2216542" y="0"/>
                </a:lnTo>
                <a:lnTo>
                  <a:pt x="1444549" y="540000"/>
                </a:lnTo>
                <a:lnTo>
                  <a:pt x="0" y="53545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3F0E5F6-EF75-4535-A768-C0212985F002}"/>
              </a:ext>
            </a:extLst>
          </p:cNvPr>
          <p:cNvSpPr txBox="1"/>
          <p:nvPr/>
        </p:nvSpPr>
        <p:spPr>
          <a:xfrm>
            <a:off x="1966795" y="2732285"/>
            <a:ext cx="1440000" cy="707886"/>
          </a:xfrm>
          <a:prstGeom prst="rect">
            <a:avLst/>
          </a:prstGeom>
          <a:noFill/>
        </p:spPr>
        <p:txBody>
          <a:bodyPr wrap="square" rtlCol="0">
            <a:spAutoFit/>
          </a:bodyPr>
          <a:lstStyle/>
          <a:p>
            <a:pPr algn="ctr"/>
            <a:r>
              <a:rPr lang="en-GB" sz="1400" b="1" dirty="0">
                <a:solidFill>
                  <a:schemeClr val="bg1"/>
                </a:solidFill>
              </a:rPr>
              <a:t>Savings</a:t>
            </a:r>
            <a:r>
              <a:rPr lang="en-GB" sz="1600" dirty="0">
                <a:solidFill>
                  <a:schemeClr val="bg1"/>
                </a:solidFill>
              </a:rPr>
              <a:t> </a:t>
            </a:r>
          </a:p>
          <a:p>
            <a:pPr algn="ctr"/>
            <a:r>
              <a:rPr lang="en-GB" sz="1200" dirty="0">
                <a:solidFill>
                  <a:schemeClr val="bg1"/>
                </a:solidFill>
              </a:rPr>
              <a:t>from cheaper electricity </a:t>
            </a:r>
          </a:p>
        </p:txBody>
      </p:sp>
      <p:sp>
        <p:nvSpPr>
          <p:cNvPr id="18" name="TextBox 17">
            <a:extLst>
              <a:ext uri="{FF2B5EF4-FFF2-40B4-BE49-F238E27FC236}">
                <a16:creationId xmlns:a16="http://schemas.microsoft.com/office/drawing/2014/main" id="{A8A75729-FD4F-49F3-A6E6-712CB30C3D04}"/>
              </a:ext>
            </a:extLst>
          </p:cNvPr>
          <p:cNvSpPr txBox="1"/>
          <p:nvPr/>
        </p:nvSpPr>
        <p:spPr>
          <a:xfrm>
            <a:off x="3481270" y="2732285"/>
            <a:ext cx="1440000" cy="677108"/>
          </a:xfrm>
          <a:prstGeom prst="rect">
            <a:avLst/>
          </a:prstGeom>
          <a:noFill/>
        </p:spPr>
        <p:txBody>
          <a:bodyPr wrap="square" rtlCol="0">
            <a:spAutoFit/>
          </a:bodyPr>
          <a:lstStyle/>
          <a:p>
            <a:pPr algn="ctr"/>
            <a:r>
              <a:rPr lang="en-GB" sz="1400" b="1" dirty="0">
                <a:solidFill>
                  <a:schemeClr val="bg1"/>
                </a:solidFill>
              </a:rPr>
              <a:t>Environmental </a:t>
            </a:r>
            <a:r>
              <a:rPr lang="en-GB" sz="1200" dirty="0">
                <a:solidFill>
                  <a:schemeClr val="bg1"/>
                </a:solidFill>
              </a:rPr>
              <a:t>benefits from lower emissions</a:t>
            </a:r>
          </a:p>
        </p:txBody>
      </p:sp>
      <p:sp>
        <p:nvSpPr>
          <p:cNvPr id="19" name="TextBox 18">
            <a:extLst>
              <a:ext uri="{FF2B5EF4-FFF2-40B4-BE49-F238E27FC236}">
                <a16:creationId xmlns:a16="http://schemas.microsoft.com/office/drawing/2014/main" id="{8A2FC089-8EA4-4EEA-B0F4-C9E3A3EB80BA}"/>
              </a:ext>
            </a:extLst>
          </p:cNvPr>
          <p:cNvSpPr txBox="1"/>
          <p:nvPr/>
        </p:nvSpPr>
        <p:spPr>
          <a:xfrm>
            <a:off x="5012940" y="2763062"/>
            <a:ext cx="1440000" cy="677108"/>
          </a:xfrm>
          <a:prstGeom prst="rect">
            <a:avLst/>
          </a:prstGeom>
          <a:noFill/>
        </p:spPr>
        <p:txBody>
          <a:bodyPr wrap="square" rtlCol="0">
            <a:spAutoFit/>
          </a:bodyPr>
          <a:lstStyle/>
          <a:p>
            <a:pPr algn="ctr"/>
            <a:r>
              <a:rPr lang="en-GB" sz="1400" b="1" dirty="0">
                <a:solidFill>
                  <a:schemeClr val="bg1"/>
                </a:solidFill>
              </a:rPr>
              <a:t>Health </a:t>
            </a:r>
          </a:p>
          <a:p>
            <a:pPr algn="ctr"/>
            <a:r>
              <a:rPr lang="en-GB" sz="1200" dirty="0">
                <a:solidFill>
                  <a:schemeClr val="bg1"/>
                </a:solidFill>
              </a:rPr>
              <a:t>benefits from lower emissions</a:t>
            </a:r>
          </a:p>
        </p:txBody>
      </p:sp>
      <p:pic>
        <p:nvPicPr>
          <p:cNvPr id="20" name="Picture 19">
            <a:extLst>
              <a:ext uri="{FF2B5EF4-FFF2-40B4-BE49-F238E27FC236}">
                <a16:creationId xmlns:a16="http://schemas.microsoft.com/office/drawing/2014/main" id="{20D1C2CE-C28F-4765-9C60-1AE92766E469}"/>
              </a:ext>
            </a:extLst>
          </p:cNvPr>
          <p:cNvPicPr>
            <a:picLocks noChangeAspect="1"/>
          </p:cNvPicPr>
          <p:nvPr/>
        </p:nvPicPr>
        <p:blipFill rotWithShape="1">
          <a:blip r:embed="rId3"/>
          <a:srcRect r="9875" b="3772"/>
          <a:stretch/>
        </p:blipFill>
        <p:spPr>
          <a:xfrm>
            <a:off x="3934569" y="1931425"/>
            <a:ext cx="480725" cy="488838"/>
          </a:xfrm>
          <a:prstGeom prst="rect">
            <a:avLst/>
          </a:prstGeom>
        </p:spPr>
      </p:pic>
      <p:pic>
        <p:nvPicPr>
          <p:cNvPr id="21" name="Picture 20">
            <a:extLst>
              <a:ext uri="{FF2B5EF4-FFF2-40B4-BE49-F238E27FC236}">
                <a16:creationId xmlns:a16="http://schemas.microsoft.com/office/drawing/2014/main" id="{BC27A216-79F9-4C29-9EBD-E3D18E86A6AA}"/>
              </a:ext>
            </a:extLst>
          </p:cNvPr>
          <p:cNvPicPr>
            <a:picLocks noChangeAspect="1"/>
          </p:cNvPicPr>
          <p:nvPr/>
        </p:nvPicPr>
        <p:blipFill rotWithShape="1">
          <a:blip r:embed="rId4"/>
          <a:srcRect l="1" t="2672" r="3926" b="3926"/>
          <a:stretch/>
        </p:blipFill>
        <p:spPr>
          <a:xfrm>
            <a:off x="5449043" y="1888000"/>
            <a:ext cx="533400" cy="592643"/>
          </a:xfrm>
          <a:prstGeom prst="rect">
            <a:avLst/>
          </a:prstGeom>
        </p:spPr>
      </p:pic>
      <p:pic>
        <p:nvPicPr>
          <p:cNvPr id="22" name="Picture 21">
            <a:extLst>
              <a:ext uri="{FF2B5EF4-FFF2-40B4-BE49-F238E27FC236}">
                <a16:creationId xmlns:a16="http://schemas.microsoft.com/office/drawing/2014/main" id="{E7800DF9-04CC-45F9-A77B-9F3D318E4244}"/>
              </a:ext>
            </a:extLst>
          </p:cNvPr>
          <p:cNvPicPr>
            <a:picLocks noChangeAspect="1"/>
          </p:cNvPicPr>
          <p:nvPr/>
        </p:nvPicPr>
        <p:blipFill rotWithShape="1">
          <a:blip r:embed="rId5"/>
          <a:srcRect t="303" b="2479"/>
          <a:stretch/>
        </p:blipFill>
        <p:spPr>
          <a:xfrm>
            <a:off x="2376090" y="1888000"/>
            <a:ext cx="546100" cy="592643"/>
          </a:xfrm>
          <a:prstGeom prst="rect">
            <a:avLst/>
          </a:prstGeom>
        </p:spPr>
      </p:pic>
      <p:pic>
        <p:nvPicPr>
          <p:cNvPr id="23" name="Picture 22">
            <a:extLst>
              <a:ext uri="{FF2B5EF4-FFF2-40B4-BE49-F238E27FC236}">
                <a16:creationId xmlns:a16="http://schemas.microsoft.com/office/drawing/2014/main" id="{CF030C75-D7DA-4A13-8A0C-6B5D5C26E404}"/>
              </a:ext>
            </a:extLst>
          </p:cNvPr>
          <p:cNvPicPr>
            <a:picLocks noChangeAspect="1"/>
          </p:cNvPicPr>
          <p:nvPr/>
        </p:nvPicPr>
        <p:blipFill rotWithShape="1">
          <a:blip r:embed="rId6"/>
          <a:srcRect b="26790"/>
          <a:stretch/>
        </p:blipFill>
        <p:spPr>
          <a:xfrm>
            <a:off x="3824615" y="4852659"/>
            <a:ext cx="952500" cy="688027"/>
          </a:xfrm>
          <a:prstGeom prst="rect">
            <a:avLst/>
          </a:prstGeom>
        </p:spPr>
      </p:pic>
      <p:sp>
        <p:nvSpPr>
          <p:cNvPr id="24" name="TextBox 23">
            <a:extLst>
              <a:ext uri="{FF2B5EF4-FFF2-40B4-BE49-F238E27FC236}">
                <a16:creationId xmlns:a16="http://schemas.microsoft.com/office/drawing/2014/main" id="{592A3342-0E75-4659-A883-9BBB5AA4D5E0}"/>
              </a:ext>
            </a:extLst>
          </p:cNvPr>
          <p:cNvSpPr txBox="1"/>
          <p:nvPr/>
        </p:nvSpPr>
        <p:spPr>
          <a:xfrm>
            <a:off x="3641698" y="5560756"/>
            <a:ext cx="1440000" cy="276999"/>
          </a:xfrm>
          <a:prstGeom prst="rect">
            <a:avLst/>
          </a:prstGeom>
          <a:noFill/>
        </p:spPr>
        <p:txBody>
          <a:bodyPr wrap="square" rtlCol="0">
            <a:spAutoFit/>
          </a:bodyPr>
          <a:lstStyle/>
          <a:p>
            <a:pPr algn="ctr"/>
            <a:r>
              <a:rPr lang="en-GB" sz="1200" dirty="0"/>
              <a:t>CUSTOMER</a:t>
            </a:r>
            <a:endParaRPr lang="en-GB" sz="1200" dirty="0">
              <a:solidFill>
                <a:schemeClr val="bg1"/>
              </a:solidFill>
            </a:endParaRPr>
          </a:p>
        </p:txBody>
      </p:sp>
      <p:pic>
        <p:nvPicPr>
          <p:cNvPr id="25" name="Picture 24">
            <a:extLst>
              <a:ext uri="{FF2B5EF4-FFF2-40B4-BE49-F238E27FC236}">
                <a16:creationId xmlns:a16="http://schemas.microsoft.com/office/drawing/2014/main" id="{3A6214AA-A5F2-4A25-B9A7-E852EB80C7FA}"/>
              </a:ext>
            </a:extLst>
          </p:cNvPr>
          <p:cNvPicPr>
            <a:picLocks noChangeAspect="1"/>
          </p:cNvPicPr>
          <p:nvPr/>
        </p:nvPicPr>
        <p:blipFill>
          <a:blip r:embed="rId7"/>
          <a:stretch>
            <a:fillRect/>
          </a:stretch>
        </p:blipFill>
        <p:spPr>
          <a:xfrm>
            <a:off x="9300131" y="3480420"/>
            <a:ext cx="673100" cy="685800"/>
          </a:xfrm>
          <a:prstGeom prst="rect">
            <a:avLst/>
          </a:prstGeom>
        </p:spPr>
      </p:pic>
      <p:sp>
        <p:nvSpPr>
          <p:cNvPr id="26" name="TextBox 25">
            <a:extLst>
              <a:ext uri="{FF2B5EF4-FFF2-40B4-BE49-F238E27FC236}">
                <a16:creationId xmlns:a16="http://schemas.microsoft.com/office/drawing/2014/main" id="{010202B9-AAB7-423A-82B5-32E3EC6BB3B3}"/>
              </a:ext>
            </a:extLst>
          </p:cNvPr>
          <p:cNvSpPr txBox="1"/>
          <p:nvPr/>
        </p:nvSpPr>
        <p:spPr>
          <a:xfrm>
            <a:off x="8823814" y="2732285"/>
            <a:ext cx="1440000" cy="738664"/>
          </a:xfrm>
          <a:prstGeom prst="rect">
            <a:avLst/>
          </a:prstGeom>
          <a:noFill/>
        </p:spPr>
        <p:txBody>
          <a:bodyPr wrap="square" rtlCol="0">
            <a:spAutoFit/>
          </a:bodyPr>
          <a:lstStyle/>
          <a:p>
            <a:pPr algn="ctr"/>
            <a:r>
              <a:rPr lang="en-GB" sz="1400" b="1" dirty="0">
                <a:solidFill>
                  <a:schemeClr val="bg1"/>
                </a:solidFill>
              </a:rPr>
              <a:t>Institutional savings </a:t>
            </a:r>
            <a:r>
              <a:rPr lang="en-GB" sz="1400" dirty="0">
                <a:solidFill>
                  <a:schemeClr val="bg1"/>
                </a:solidFill>
              </a:rPr>
              <a:t>can fund Just Transition </a:t>
            </a:r>
          </a:p>
        </p:txBody>
      </p:sp>
      <p:pic>
        <p:nvPicPr>
          <p:cNvPr id="27" name="Picture 26">
            <a:extLst>
              <a:ext uri="{FF2B5EF4-FFF2-40B4-BE49-F238E27FC236}">
                <a16:creationId xmlns:a16="http://schemas.microsoft.com/office/drawing/2014/main" id="{65CCAA2B-19CF-4994-AD35-C43E55DEE1CB}"/>
              </a:ext>
            </a:extLst>
          </p:cNvPr>
          <p:cNvPicPr>
            <a:picLocks noChangeAspect="1"/>
          </p:cNvPicPr>
          <p:nvPr/>
        </p:nvPicPr>
        <p:blipFill>
          <a:blip r:embed="rId8"/>
          <a:stretch>
            <a:fillRect/>
          </a:stretch>
        </p:blipFill>
        <p:spPr>
          <a:xfrm>
            <a:off x="9165766" y="1931425"/>
            <a:ext cx="848028" cy="432000"/>
          </a:xfrm>
          <a:prstGeom prst="rect">
            <a:avLst/>
          </a:prstGeom>
        </p:spPr>
      </p:pic>
      <p:pic>
        <p:nvPicPr>
          <p:cNvPr id="28" name="Picture 27">
            <a:extLst>
              <a:ext uri="{FF2B5EF4-FFF2-40B4-BE49-F238E27FC236}">
                <a16:creationId xmlns:a16="http://schemas.microsoft.com/office/drawing/2014/main" id="{530F468D-FBF2-4A00-BB7D-028670371B9C}"/>
              </a:ext>
            </a:extLst>
          </p:cNvPr>
          <p:cNvPicPr>
            <a:picLocks noChangeAspect="1"/>
          </p:cNvPicPr>
          <p:nvPr/>
        </p:nvPicPr>
        <p:blipFill rotWithShape="1">
          <a:blip r:embed="rId6"/>
          <a:srcRect b="26790"/>
          <a:stretch/>
        </p:blipFill>
        <p:spPr>
          <a:xfrm>
            <a:off x="9165766" y="4846835"/>
            <a:ext cx="952500" cy="688027"/>
          </a:xfrm>
          <a:prstGeom prst="rect">
            <a:avLst/>
          </a:prstGeom>
        </p:spPr>
      </p:pic>
      <p:sp>
        <p:nvSpPr>
          <p:cNvPr id="29" name="TextBox 28">
            <a:extLst>
              <a:ext uri="{FF2B5EF4-FFF2-40B4-BE49-F238E27FC236}">
                <a16:creationId xmlns:a16="http://schemas.microsoft.com/office/drawing/2014/main" id="{BB91BB11-F578-48EC-95B0-82DDDA7548E9}"/>
              </a:ext>
            </a:extLst>
          </p:cNvPr>
          <p:cNvSpPr txBox="1"/>
          <p:nvPr/>
        </p:nvSpPr>
        <p:spPr>
          <a:xfrm>
            <a:off x="8982849" y="5554932"/>
            <a:ext cx="1440000" cy="461665"/>
          </a:xfrm>
          <a:prstGeom prst="rect">
            <a:avLst/>
          </a:prstGeom>
          <a:noFill/>
        </p:spPr>
        <p:txBody>
          <a:bodyPr wrap="square" rtlCol="0">
            <a:spAutoFit/>
          </a:bodyPr>
          <a:lstStyle/>
          <a:p>
            <a:pPr algn="ctr"/>
            <a:r>
              <a:rPr lang="en-GB" sz="1200" dirty="0"/>
              <a:t>WORKERS AND COMMUNITIES</a:t>
            </a:r>
            <a:endParaRPr lang="en-GB" sz="1200" dirty="0">
              <a:solidFill>
                <a:schemeClr val="bg1"/>
              </a:solidFill>
            </a:endParaRPr>
          </a:p>
        </p:txBody>
      </p:sp>
    </p:spTree>
    <p:extLst>
      <p:ext uri="{BB962C8B-B14F-4D97-AF65-F5344CB8AC3E}">
        <p14:creationId xmlns:p14="http://schemas.microsoft.com/office/powerpoint/2010/main" val="113124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678E-4D76-B64E-B01E-5D39B44D3361}"/>
              </a:ext>
            </a:extLst>
          </p:cNvPr>
          <p:cNvSpPr>
            <a:spLocks noGrp="1"/>
          </p:cNvSpPr>
          <p:nvPr>
            <p:ph type="title"/>
          </p:nvPr>
        </p:nvSpPr>
        <p:spPr/>
        <p:txBody>
          <a:bodyPr vert="horz" lIns="91440" tIns="45720" rIns="91440" bIns="45720" anchor="t">
            <a:normAutofit/>
          </a:bodyPr>
          <a:lstStyle/>
          <a:p>
            <a:r>
              <a:rPr lang="en-US" dirty="0">
                <a:solidFill>
                  <a:schemeClr val="tx2"/>
                </a:solidFill>
              </a:rPr>
              <a:t>It is important to consider how the role of coal can be adopted in the near to medium term, to support transition </a:t>
            </a:r>
          </a:p>
        </p:txBody>
      </p:sp>
      <p:sp>
        <p:nvSpPr>
          <p:cNvPr id="7" name="Slide Number Placeholder 6">
            <a:extLst>
              <a:ext uri="{FF2B5EF4-FFF2-40B4-BE49-F238E27FC236}">
                <a16:creationId xmlns:a16="http://schemas.microsoft.com/office/drawing/2014/main" id="{D5611E86-4B39-AE4C-9BB9-031C8C8F4D91}"/>
              </a:ext>
            </a:extLst>
          </p:cNvPr>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5</a:t>
            </a:fld>
            <a:endParaRPr lang="en-US"/>
          </a:p>
        </p:txBody>
      </p:sp>
      <p:grpSp>
        <p:nvGrpSpPr>
          <p:cNvPr id="4" name="Group 3">
            <a:extLst>
              <a:ext uri="{FF2B5EF4-FFF2-40B4-BE49-F238E27FC236}">
                <a16:creationId xmlns:a16="http://schemas.microsoft.com/office/drawing/2014/main" id="{A2AB594E-DF53-430A-A98D-9FB0CE2E51B7}"/>
              </a:ext>
            </a:extLst>
          </p:cNvPr>
          <p:cNvGrpSpPr/>
          <p:nvPr/>
        </p:nvGrpSpPr>
        <p:grpSpPr>
          <a:xfrm>
            <a:off x="1243321" y="2463651"/>
            <a:ext cx="1639229" cy="3676412"/>
            <a:chOff x="1338144" y="1661532"/>
            <a:chExt cx="1271240" cy="4728119"/>
          </a:xfrm>
        </p:grpSpPr>
        <p:sp>
          <p:nvSpPr>
            <p:cNvPr id="5" name="Rectangle 4">
              <a:extLst>
                <a:ext uri="{FF2B5EF4-FFF2-40B4-BE49-F238E27FC236}">
                  <a16:creationId xmlns:a16="http://schemas.microsoft.com/office/drawing/2014/main" id="{55CF51D6-5270-46CC-A9B7-D236EBF41DDF}"/>
                </a:ext>
              </a:extLst>
            </p:cNvPr>
            <p:cNvSpPr/>
            <p:nvPr/>
          </p:nvSpPr>
          <p:spPr>
            <a:xfrm>
              <a:off x="1338145" y="2878423"/>
              <a:ext cx="1271239" cy="3511228"/>
            </a:xfrm>
            <a:prstGeom prst="rect">
              <a:avLst/>
            </a:prstGeom>
            <a:solidFill>
              <a:schemeClr val="bg1">
                <a:lumMod val="50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atin typeface="Tw Cen MT" panose="020B0602020104020603" pitchFamily="34" charset="0"/>
              </a:endParaRPr>
            </a:p>
          </p:txBody>
        </p:sp>
        <p:sp>
          <p:nvSpPr>
            <p:cNvPr id="6" name="Rectangle 5">
              <a:extLst>
                <a:ext uri="{FF2B5EF4-FFF2-40B4-BE49-F238E27FC236}">
                  <a16:creationId xmlns:a16="http://schemas.microsoft.com/office/drawing/2014/main" id="{DDAC732A-F964-4BBC-8A15-4F4822E6E276}"/>
                </a:ext>
              </a:extLst>
            </p:cNvPr>
            <p:cNvSpPr/>
            <p:nvPr/>
          </p:nvSpPr>
          <p:spPr>
            <a:xfrm>
              <a:off x="1338144" y="1661532"/>
              <a:ext cx="1271239" cy="1216890"/>
            </a:xfrm>
            <a:prstGeom prst="rect">
              <a:avLst/>
            </a:prstGeom>
            <a:solidFill>
              <a:schemeClr val="bg2">
                <a:lumMod val="90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Tw Cen MT" panose="020B0602020104020603" pitchFamily="34" charset="0"/>
              </a:endParaRPr>
            </a:p>
          </p:txBody>
        </p:sp>
      </p:grpSp>
      <p:sp>
        <p:nvSpPr>
          <p:cNvPr id="8" name="TextBox 7">
            <a:extLst>
              <a:ext uri="{FF2B5EF4-FFF2-40B4-BE49-F238E27FC236}">
                <a16:creationId xmlns:a16="http://schemas.microsoft.com/office/drawing/2014/main" id="{3557C721-7AA3-461C-BE04-2871C851AB45}"/>
              </a:ext>
            </a:extLst>
          </p:cNvPr>
          <p:cNvSpPr txBox="1"/>
          <p:nvPr/>
        </p:nvSpPr>
        <p:spPr>
          <a:xfrm>
            <a:off x="50202" y="2272930"/>
            <a:ext cx="1639230" cy="523220"/>
          </a:xfrm>
          <a:prstGeom prst="rect">
            <a:avLst/>
          </a:prstGeom>
          <a:noFill/>
        </p:spPr>
        <p:txBody>
          <a:bodyPr wrap="square" rtlCol="0">
            <a:spAutoFit/>
          </a:bodyPr>
          <a:lstStyle/>
          <a:p>
            <a:r>
              <a:rPr lang="en-US" sz="1400" b="1" dirty="0">
                <a:latin typeface="Tw Cen MT" panose="020B0602020104020603" pitchFamily="34" charset="0"/>
              </a:rPr>
              <a:t>Nameplate capacity </a:t>
            </a:r>
            <a:r>
              <a:rPr lang="en-US" sz="1400" dirty="0">
                <a:latin typeface="Tw Cen MT" panose="020B0602020104020603" pitchFamily="34" charset="0"/>
              </a:rPr>
              <a:t>(MW)</a:t>
            </a:r>
          </a:p>
        </p:txBody>
      </p:sp>
      <p:sp>
        <p:nvSpPr>
          <p:cNvPr id="9" name="TextBox 8">
            <a:extLst>
              <a:ext uri="{FF2B5EF4-FFF2-40B4-BE49-F238E27FC236}">
                <a16:creationId xmlns:a16="http://schemas.microsoft.com/office/drawing/2014/main" id="{F3C8F374-2BD0-41C0-AB4F-A8BD6E2DD293}"/>
              </a:ext>
            </a:extLst>
          </p:cNvPr>
          <p:cNvSpPr txBox="1"/>
          <p:nvPr/>
        </p:nvSpPr>
        <p:spPr>
          <a:xfrm>
            <a:off x="84612" y="3256586"/>
            <a:ext cx="1639230" cy="523220"/>
          </a:xfrm>
          <a:prstGeom prst="rect">
            <a:avLst/>
          </a:prstGeom>
          <a:noFill/>
        </p:spPr>
        <p:txBody>
          <a:bodyPr wrap="square" rtlCol="0">
            <a:spAutoFit/>
          </a:bodyPr>
          <a:lstStyle/>
          <a:p>
            <a:r>
              <a:rPr lang="en-US" sz="1400" b="1" dirty="0">
                <a:latin typeface="Tw Cen MT" panose="020B0602020104020603" pitchFamily="34" charset="0"/>
              </a:rPr>
              <a:t>Minimum generation</a:t>
            </a:r>
          </a:p>
        </p:txBody>
      </p:sp>
      <p:sp>
        <p:nvSpPr>
          <p:cNvPr id="10" name="Right Brace 9">
            <a:extLst>
              <a:ext uri="{FF2B5EF4-FFF2-40B4-BE49-F238E27FC236}">
                <a16:creationId xmlns:a16="http://schemas.microsoft.com/office/drawing/2014/main" id="{00FEBEDD-3AB8-45CC-8BE6-3A2E4163577B}"/>
              </a:ext>
            </a:extLst>
          </p:cNvPr>
          <p:cNvSpPr/>
          <p:nvPr/>
        </p:nvSpPr>
        <p:spPr>
          <a:xfrm>
            <a:off x="2903530" y="2490533"/>
            <a:ext cx="258822" cy="963037"/>
          </a:xfrm>
          <a:prstGeom prst="rightBrace">
            <a:avLst>
              <a:gd name="adj1" fmla="val 35360"/>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Tw Cen MT" panose="020B0602020104020603" pitchFamily="34" charset="0"/>
            </a:endParaRPr>
          </a:p>
        </p:txBody>
      </p:sp>
      <p:sp>
        <p:nvSpPr>
          <p:cNvPr id="11" name="TextBox 10">
            <a:extLst>
              <a:ext uri="{FF2B5EF4-FFF2-40B4-BE49-F238E27FC236}">
                <a16:creationId xmlns:a16="http://schemas.microsoft.com/office/drawing/2014/main" id="{13FC68AE-996C-473E-800F-85BFE62AC4CB}"/>
              </a:ext>
            </a:extLst>
          </p:cNvPr>
          <p:cNvSpPr txBox="1"/>
          <p:nvPr/>
        </p:nvSpPr>
        <p:spPr>
          <a:xfrm>
            <a:off x="3133164" y="2494997"/>
            <a:ext cx="1243455" cy="954107"/>
          </a:xfrm>
          <a:prstGeom prst="rect">
            <a:avLst/>
          </a:prstGeom>
          <a:noFill/>
        </p:spPr>
        <p:txBody>
          <a:bodyPr wrap="square" rtlCol="0">
            <a:spAutoFit/>
          </a:bodyPr>
          <a:lstStyle/>
          <a:p>
            <a:r>
              <a:rPr lang="en-US" sz="1400" b="1" i="1" dirty="0">
                <a:latin typeface="Tw Cen MT" panose="020B0602020104020603" pitchFamily="34" charset="0"/>
              </a:rPr>
              <a:t>Flexibility available for ramping or load shifting</a:t>
            </a:r>
          </a:p>
        </p:txBody>
      </p:sp>
      <p:sp>
        <p:nvSpPr>
          <p:cNvPr id="12" name="TextBox 11">
            <a:extLst>
              <a:ext uri="{FF2B5EF4-FFF2-40B4-BE49-F238E27FC236}">
                <a16:creationId xmlns:a16="http://schemas.microsoft.com/office/drawing/2014/main" id="{EF8F67B5-2B10-4D05-9C97-2AC0BD62492C}"/>
              </a:ext>
            </a:extLst>
          </p:cNvPr>
          <p:cNvSpPr txBox="1"/>
          <p:nvPr/>
        </p:nvSpPr>
        <p:spPr>
          <a:xfrm>
            <a:off x="1453858" y="1807372"/>
            <a:ext cx="1218154" cy="307777"/>
          </a:xfrm>
          <a:prstGeom prst="rect">
            <a:avLst/>
          </a:prstGeom>
          <a:noFill/>
        </p:spPr>
        <p:txBody>
          <a:bodyPr wrap="none" rtlCol="0">
            <a:spAutoFit/>
          </a:bodyPr>
          <a:lstStyle/>
          <a:p>
            <a:r>
              <a:rPr lang="en-US" sz="1400" b="1" dirty="0">
                <a:latin typeface="Tw Cen MT" panose="020B0602020104020603" pitchFamily="34" charset="0"/>
              </a:rPr>
              <a:t>Current status</a:t>
            </a:r>
          </a:p>
        </p:txBody>
      </p:sp>
      <p:sp>
        <p:nvSpPr>
          <p:cNvPr id="13" name="TextBox 12">
            <a:extLst>
              <a:ext uri="{FF2B5EF4-FFF2-40B4-BE49-F238E27FC236}">
                <a16:creationId xmlns:a16="http://schemas.microsoft.com/office/drawing/2014/main" id="{17C9589E-1A1D-42D5-9691-55156CA1B12E}"/>
              </a:ext>
            </a:extLst>
          </p:cNvPr>
          <p:cNvSpPr txBox="1"/>
          <p:nvPr/>
        </p:nvSpPr>
        <p:spPr>
          <a:xfrm>
            <a:off x="4195570" y="1807372"/>
            <a:ext cx="2148561" cy="523220"/>
          </a:xfrm>
          <a:prstGeom prst="rect">
            <a:avLst/>
          </a:prstGeom>
          <a:noFill/>
        </p:spPr>
        <p:txBody>
          <a:bodyPr wrap="square" rtlCol="0">
            <a:spAutoFit/>
          </a:bodyPr>
          <a:lstStyle/>
          <a:p>
            <a:pPr algn="ctr"/>
            <a:r>
              <a:rPr lang="en-US" sz="1400" b="1" dirty="0">
                <a:latin typeface="Tw Cen MT" panose="020B0602020104020603" pitchFamily="34" charset="0"/>
              </a:rPr>
              <a:t>Reduce minimum generation level</a:t>
            </a:r>
          </a:p>
        </p:txBody>
      </p:sp>
      <p:sp>
        <p:nvSpPr>
          <p:cNvPr id="14" name="TextBox 13">
            <a:extLst>
              <a:ext uri="{FF2B5EF4-FFF2-40B4-BE49-F238E27FC236}">
                <a16:creationId xmlns:a16="http://schemas.microsoft.com/office/drawing/2014/main" id="{21B7CBE7-0DDD-4BD7-9B92-AAA755E646F6}"/>
              </a:ext>
            </a:extLst>
          </p:cNvPr>
          <p:cNvSpPr txBox="1"/>
          <p:nvPr/>
        </p:nvSpPr>
        <p:spPr>
          <a:xfrm>
            <a:off x="7014554" y="1807372"/>
            <a:ext cx="2148561" cy="523220"/>
          </a:xfrm>
          <a:prstGeom prst="rect">
            <a:avLst/>
          </a:prstGeom>
          <a:noFill/>
        </p:spPr>
        <p:txBody>
          <a:bodyPr wrap="square" rtlCol="0">
            <a:spAutoFit/>
          </a:bodyPr>
          <a:lstStyle/>
          <a:p>
            <a:pPr algn="ctr"/>
            <a:r>
              <a:rPr lang="en-US" sz="1400" b="1" dirty="0">
                <a:latin typeface="Tw Cen MT" panose="020B0602020104020603" pitchFamily="34" charset="0"/>
              </a:rPr>
              <a:t>Enable “two shifting” </a:t>
            </a:r>
          </a:p>
          <a:p>
            <a:pPr algn="ctr"/>
            <a:r>
              <a:rPr lang="en-US" sz="1400" b="1" dirty="0">
                <a:latin typeface="Tw Cen MT" panose="020B0602020104020603" pitchFamily="34" charset="0"/>
              </a:rPr>
              <a:t>(Evening shutdown)</a:t>
            </a:r>
          </a:p>
        </p:txBody>
      </p:sp>
      <p:sp>
        <p:nvSpPr>
          <p:cNvPr id="15" name="TextBox 14">
            <a:extLst>
              <a:ext uri="{FF2B5EF4-FFF2-40B4-BE49-F238E27FC236}">
                <a16:creationId xmlns:a16="http://schemas.microsoft.com/office/drawing/2014/main" id="{93DD0C42-1A53-46FE-B6BB-7C4F27785C11}"/>
              </a:ext>
            </a:extLst>
          </p:cNvPr>
          <p:cNvSpPr txBox="1"/>
          <p:nvPr/>
        </p:nvSpPr>
        <p:spPr>
          <a:xfrm>
            <a:off x="9696400" y="1807372"/>
            <a:ext cx="2148561" cy="307777"/>
          </a:xfrm>
          <a:prstGeom prst="rect">
            <a:avLst/>
          </a:prstGeom>
          <a:noFill/>
        </p:spPr>
        <p:txBody>
          <a:bodyPr wrap="square" rtlCol="0">
            <a:spAutoFit/>
          </a:bodyPr>
          <a:lstStyle/>
          <a:p>
            <a:pPr algn="ctr"/>
            <a:r>
              <a:rPr lang="en-US" sz="1400" b="1" dirty="0">
                <a:latin typeface="Tw Cen MT" panose="020B0602020104020603" pitchFamily="34" charset="0"/>
              </a:rPr>
              <a:t>Increase ramping rate</a:t>
            </a:r>
          </a:p>
        </p:txBody>
      </p:sp>
      <p:grpSp>
        <p:nvGrpSpPr>
          <p:cNvPr id="3" name="Group 2">
            <a:extLst>
              <a:ext uri="{FF2B5EF4-FFF2-40B4-BE49-F238E27FC236}">
                <a16:creationId xmlns:a16="http://schemas.microsoft.com/office/drawing/2014/main" id="{1F8FFA1B-1826-4569-9181-46FE4F91878C}"/>
              </a:ext>
            </a:extLst>
          </p:cNvPr>
          <p:cNvGrpSpPr/>
          <p:nvPr/>
        </p:nvGrpSpPr>
        <p:grpSpPr>
          <a:xfrm>
            <a:off x="4416808" y="2493339"/>
            <a:ext cx="1706087" cy="3676411"/>
            <a:chOff x="4813423" y="2209668"/>
            <a:chExt cx="1706087" cy="3676411"/>
          </a:xfrm>
        </p:grpSpPr>
        <p:sp>
          <p:nvSpPr>
            <p:cNvPr id="16" name="Rectangle 15">
              <a:extLst>
                <a:ext uri="{FF2B5EF4-FFF2-40B4-BE49-F238E27FC236}">
                  <a16:creationId xmlns:a16="http://schemas.microsoft.com/office/drawing/2014/main" id="{0099AED6-4D4D-4FFE-A5A5-7AFA8718BB19}"/>
                </a:ext>
              </a:extLst>
            </p:cNvPr>
            <p:cNvSpPr/>
            <p:nvPr/>
          </p:nvSpPr>
          <p:spPr>
            <a:xfrm>
              <a:off x="4813423" y="4741536"/>
              <a:ext cx="1706087" cy="1144543"/>
            </a:xfrm>
            <a:prstGeom prst="rect">
              <a:avLst/>
            </a:prstGeom>
            <a:solidFill>
              <a:schemeClr val="bg1">
                <a:lumMod val="50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Tw Cen MT" panose="020B0602020104020603" pitchFamily="34" charset="0"/>
              </a:endParaRPr>
            </a:p>
          </p:txBody>
        </p:sp>
        <p:sp>
          <p:nvSpPr>
            <p:cNvPr id="17" name="Rectangle 16">
              <a:extLst>
                <a:ext uri="{FF2B5EF4-FFF2-40B4-BE49-F238E27FC236}">
                  <a16:creationId xmlns:a16="http://schemas.microsoft.com/office/drawing/2014/main" id="{C3AC0F6A-9185-4CB2-9FAD-EFB6D77A40E5}"/>
                </a:ext>
              </a:extLst>
            </p:cNvPr>
            <p:cNvSpPr/>
            <p:nvPr/>
          </p:nvSpPr>
          <p:spPr>
            <a:xfrm>
              <a:off x="4813423" y="2209668"/>
              <a:ext cx="1706087" cy="939699"/>
            </a:xfrm>
            <a:prstGeom prst="rect">
              <a:avLst/>
            </a:prstGeom>
            <a:solidFill>
              <a:schemeClr val="bg2">
                <a:lumMod val="90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Tw Cen MT" panose="020B0602020104020603" pitchFamily="34" charset="0"/>
              </a:endParaRPr>
            </a:p>
          </p:txBody>
        </p:sp>
        <p:sp>
          <p:nvSpPr>
            <p:cNvPr id="18" name="Rectangle 17">
              <a:extLst>
                <a:ext uri="{FF2B5EF4-FFF2-40B4-BE49-F238E27FC236}">
                  <a16:creationId xmlns:a16="http://schemas.microsoft.com/office/drawing/2014/main" id="{50798BB0-CB12-4842-B4F4-C45C84068B30}"/>
                </a:ext>
              </a:extLst>
            </p:cNvPr>
            <p:cNvSpPr/>
            <p:nvPr/>
          </p:nvSpPr>
          <p:spPr>
            <a:xfrm>
              <a:off x="4813423" y="4048917"/>
              <a:ext cx="1706087" cy="692619"/>
            </a:xfrm>
            <a:prstGeom prst="rect">
              <a:avLst/>
            </a:prstGeom>
            <a:solidFill>
              <a:schemeClr val="accent1">
                <a:lumMod val="75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Tw Cen MT" panose="020B0602020104020603" pitchFamily="34" charset="0"/>
                </a:rPr>
                <a:t>Major investment and upgrade</a:t>
              </a:r>
            </a:p>
          </p:txBody>
        </p:sp>
        <p:sp>
          <p:nvSpPr>
            <p:cNvPr id="19" name="Rectangle 18">
              <a:extLst>
                <a:ext uri="{FF2B5EF4-FFF2-40B4-BE49-F238E27FC236}">
                  <a16:creationId xmlns:a16="http://schemas.microsoft.com/office/drawing/2014/main" id="{986D8796-B8CD-4DFA-A9AC-2F7C61F15C75}"/>
                </a:ext>
              </a:extLst>
            </p:cNvPr>
            <p:cNvSpPr/>
            <p:nvPr/>
          </p:nvSpPr>
          <p:spPr>
            <a:xfrm>
              <a:off x="4813423" y="3591946"/>
              <a:ext cx="1706087" cy="456971"/>
            </a:xfrm>
            <a:prstGeom prst="rect">
              <a:avLst/>
            </a:prstGeom>
            <a:solidFill>
              <a:schemeClr val="accent1">
                <a:lumMod val="60000"/>
                <a:lumOff val="40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Tw Cen MT" panose="020B0602020104020603" pitchFamily="34" charset="0"/>
                </a:rPr>
                <a:t>Upgrade control systems</a:t>
              </a:r>
            </a:p>
          </p:txBody>
        </p:sp>
        <p:sp>
          <p:nvSpPr>
            <p:cNvPr id="20" name="Rectangle 19">
              <a:extLst>
                <a:ext uri="{FF2B5EF4-FFF2-40B4-BE49-F238E27FC236}">
                  <a16:creationId xmlns:a16="http://schemas.microsoft.com/office/drawing/2014/main" id="{EDD6C044-F286-4710-A369-BEBAF1312708}"/>
                </a:ext>
              </a:extLst>
            </p:cNvPr>
            <p:cNvSpPr/>
            <p:nvPr/>
          </p:nvSpPr>
          <p:spPr>
            <a:xfrm>
              <a:off x="4813423" y="3144320"/>
              <a:ext cx="1706087" cy="447626"/>
            </a:xfrm>
            <a:prstGeom prst="rect">
              <a:avLst/>
            </a:prstGeom>
            <a:solidFill>
              <a:schemeClr val="accent1">
                <a:lumMod val="40000"/>
                <a:lumOff val="60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Tw Cen MT" panose="020B0602020104020603" pitchFamily="34" charset="0"/>
                </a:rPr>
                <a:t>Adjust entrenched behaviors</a:t>
              </a:r>
            </a:p>
          </p:txBody>
        </p:sp>
      </p:grpSp>
      <p:sp>
        <p:nvSpPr>
          <p:cNvPr id="21" name="Right Brace 20">
            <a:extLst>
              <a:ext uri="{FF2B5EF4-FFF2-40B4-BE49-F238E27FC236}">
                <a16:creationId xmlns:a16="http://schemas.microsoft.com/office/drawing/2014/main" id="{312E5298-D42D-4EBF-A7DA-2D480A9B8AEB}"/>
              </a:ext>
            </a:extLst>
          </p:cNvPr>
          <p:cNvSpPr/>
          <p:nvPr/>
        </p:nvSpPr>
        <p:spPr>
          <a:xfrm rot="10800000">
            <a:off x="4151689" y="2493339"/>
            <a:ext cx="301149" cy="2531868"/>
          </a:xfrm>
          <a:prstGeom prst="rightBrace">
            <a:avLst>
              <a:gd name="adj1" fmla="val 35360"/>
              <a:gd name="adj2" fmla="val 8083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Tw Cen MT" panose="020B0602020104020603" pitchFamily="34" charset="0"/>
            </a:endParaRPr>
          </a:p>
        </p:txBody>
      </p:sp>
      <p:sp>
        <p:nvSpPr>
          <p:cNvPr id="22" name="Freeform: Shape 21">
            <a:extLst>
              <a:ext uri="{FF2B5EF4-FFF2-40B4-BE49-F238E27FC236}">
                <a16:creationId xmlns:a16="http://schemas.microsoft.com/office/drawing/2014/main" id="{5A37FD1D-734C-485A-A802-FBBFA0FE8DF1}"/>
              </a:ext>
            </a:extLst>
          </p:cNvPr>
          <p:cNvSpPr/>
          <p:nvPr/>
        </p:nvSpPr>
        <p:spPr>
          <a:xfrm>
            <a:off x="6982088" y="2462518"/>
            <a:ext cx="2143925" cy="3635297"/>
          </a:xfrm>
          <a:custGeom>
            <a:avLst/>
            <a:gdLst>
              <a:gd name="connsiteX0" fmla="*/ 0 w 2129883"/>
              <a:gd name="connsiteY0" fmla="*/ 3635297 h 3635297"/>
              <a:gd name="connsiteX1" fmla="*/ 323385 w 2129883"/>
              <a:gd name="connsiteY1" fmla="*/ 3635297 h 3635297"/>
              <a:gd name="connsiteX2" fmla="*/ 379141 w 2129883"/>
              <a:gd name="connsiteY2" fmla="*/ 936702 h 3635297"/>
              <a:gd name="connsiteX3" fmla="*/ 635619 w 2129883"/>
              <a:gd name="connsiteY3" fmla="*/ 936702 h 3635297"/>
              <a:gd name="connsiteX4" fmla="*/ 825190 w 2129883"/>
              <a:gd name="connsiteY4" fmla="*/ 0 h 3635297"/>
              <a:gd name="connsiteX5" fmla="*/ 1170878 w 2129883"/>
              <a:gd name="connsiteY5" fmla="*/ 0 h 3635297"/>
              <a:gd name="connsiteX6" fmla="*/ 1338146 w 2129883"/>
              <a:gd name="connsiteY6" fmla="*/ 936702 h 3635297"/>
              <a:gd name="connsiteX7" fmla="*/ 1505414 w 2129883"/>
              <a:gd name="connsiteY7" fmla="*/ 936702 h 3635297"/>
              <a:gd name="connsiteX8" fmla="*/ 1628078 w 2129883"/>
              <a:gd name="connsiteY8" fmla="*/ 33453 h 3635297"/>
              <a:gd name="connsiteX9" fmla="*/ 1761892 w 2129883"/>
              <a:gd name="connsiteY9" fmla="*/ 33453 h 3635297"/>
              <a:gd name="connsiteX10" fmla="*/ 1873405 w 2129883"/>
              <a:gd name="connsiteY10" fmla="*/ 925551 h 3635297"/>
              <a:gd name="connsiteX11" fmla="*/ 1940312 w 2129883"/>
              <a:gd name="connsiteY11" fmla="*/ 3590692 h 3635297"/>
              <a:gd name="connsiteX12" fmla="*/ 2129883 w 2129883"/>
              <a:gd name="connsiteY12" fmla="*/ 3579541 h 3635297"/>
              <a:gd name="connsiteX13" fmla="*/ 2129883 w 2129883"/>
              <a:gd name="connsiteY13" fmla="*/ 3579541 h 3635297"/>
              <a:gd name="connsiteX0" fmla="*/ 0 w 2129883"/>
              <a:gd name="connsiteY0" fmla="*/ 3635297 h 3635297"/>
              <a:gd name="connsiteX1" fmla="*/ 323385 w 2129883"/>
              <a:gd name="connsiteY1" fmla="*/ 3635297 h 3635297"/>
              <a:gd name="connsiteX2" fmla="*/ 379141 w 2129883"/>
              <a:gd name="connsiteY2" fmla="*/ 936702 h 3635297"/>
              <a:gd name="connsiteX3" fmla="*/ 635619 w 2129883"/>
              <a:gd name="connsiteY3" fmla="*/ 936702 h 3635297"/>
              <a:gd name="connsiteX4" fmla="*/ 825190 w 2129883"/>
              <a:gd name="connsiteY4" fmla="*/ 0 h 3635297"/>
              <a:gd name="connsiteX5" fmla="*/ 1170878 w 2129883"/>
              <a:gd name="connsiteY5" fmla="*/ 0 h 3635297"/>
              <a:gd name="connsiteX6" fmla="*/ 1338146 w 2129883"/>
              <a:gd name="connsiteY6" fmla="*/ 936702 h 3635297"/>
              <a:gd name="connsiteX7" fmla="*/ 1505414 w 2129883"/>
              <a:gd name="connsiteY7" fmla="*/ 936702 h 3635297"/>
              <a:gd name="connsiteX8" fmla="*/ 1628078 w 2129883"/>
              <a:gd name="connsiteY8" fmla="*/ 33453 h 3635297"/>
              <a:gd name="connsiteX9" fmla="*/ 1761892 w 2129883"/>
              <a:gd name="connsiteY9" fmla="*/ 33453 h 3635297"/>
              <a:gd name="connsiteX10" fmla="*/ 1873405 w 2129883"/>
              <a:gd name="connsiteY10" fmla="*/ 925551 h 3635297"/>
              <a:gd name="connsiteX11" fmla="*/ 1940312 w 2129883"/>
              <a:gd name="connsiteY11" fmla="*/ 3624146 h 3635297"/>
              <a:gd name="connsiteX12" fmla="*/ 2129883 w 2129883"/>
              <a:gd name="connsiteY12" fmla="*/ 3579541 h 3635297"/>
              <a:gd name="connsiteX13" fmla="*/ 2129883 w 2129883"/>
              <a:gd name="connsiteY13" fmla="*/ 3579541 h 3635297"/>
              <a:gd name="connsiteX0" fmla="*/ 0 w 2143925"/>
              <a:gd name="connsiteY0" fmla="*/ 3635297 h 3635297"/>
              <a:gd name="connsiteX1" fmla="*/ 323385 w 2143925"/>
              <a:gd name="connsiteY1" fmla="*/ 3635297 h 3635297"/>
              <a:gd name="connsiteX2" fmla="*/ 379141 w 2143925"/>
              <a:gd name="connsiteY2" fmla="*/ 936702 h 3635297"/>
              <a:gd name="connsiteX3" fmla="*/ 635619 w 2143925"/>
              <a:gd name="connsiteY3" fmla="*/ 936702 h 3635297"/>
              <a:gd name="connsiteX4" fmla="*/ 825190 w 2143925"/>
              <a:gd name="connsiteY4" fmla="*/ 0 h 3635297"/>
              <a:gd name="connsiteX5" fmla="*/ 1170878 w 2143925"/>
              <a:gd name="connsiteY5" fmla="*/ 0 h 3635297"/>
              <a:gd name="connsiteX6" fmla="*/ 1338146 w 2143925"/>
              <a:gd name="connsiteY6" fmla="*/ 936702 h 3635297"/>
              <a:gd name="connsiteX7" fmla="*/ 1505414 w 2143925"/>
              <a:gd name="connsiteY7" fmla="*/ 936702 h 3635297"/>
              <a:gd name="connsiteX8" fmla="*/ 1628078 w 2143925"/>
              <a:gd name="connsiteY8" fmla="*/ 33453 h 3635297"/>
              <a:gd name="connsiteX9" fmla="*/ 1761892 w 2143925"/>
              <a:gd name="connsiteY9" fmla="*/ 33453 h 3635297"/>
              <a:gd name="connsiteX10" fmla="*/ 1873405 w 2143925"/>
              <a:gd name="connsiteY10" fmla="*/ 925551 h 3635297"/>
              <a:gd name="connsiteX11" fmla="*/ 1940312 w 2143925"/>
              <a:gd name="connsiteY11" fmla="*/ 3624146 h 3635297"/>
              <a:gd name="connsiteX12" fmla="*/ 2129883 w 2143925"/>
              <a:gd name="connsiteY12" fmla="*/ 3579541 h 3635297"/>
              <a:gd name="connsiteX13" fmla="*/ 2129883 w 2143925"/>
              <a:gd name="connsiteY13" fmla="*/ 3635297 h 3635297"/>
              <a:gd name="connsiteX0" fmla="*/ 0 w 2143925"/>
              <a:gd name="connsiteY0" fmla="*/ 3635297 h 3635297"/>
              <a:gd name="connsiteX1" fmla="*/ 323385 w 2143925"/>
              <a:gd name="connsiteY1" fmla="*/ 3635297 h 3635297"/>
              <a:gd name="connsiteX2" fmla="*/ 379141 w 2143925"/>
              <a:gd name="connsiteY2" fmla="*/ 936702 h 3635297"/>
              <a:gd name="connsiteX3" fmla="*/ 635619 w 2143925"/>
              <a:gd name="connsiteY3" fmla="*/ 936702 h 3635297"/>
              <a:gd name="connsiteX4" fmla="*/ 825190 w 2143925"/>
              <a:gd name="connsiteY4" fmla="*/ 0 h 3635297"/>
              <a:gd name="connsiteX5" fmla="*/ 1170878 w 2143925"/>
              <a:gd name="connsiteY5" fmla="*/ 0 h 3635297"/>
              <a:gd name="connsiteX6" fmla="*/ 1338146 w 2143925"/>
              <a:gd name="connsiteY6" fmla="*/ 936702 h 3635297"/>
              <a:gd name="connsiteX7" fmla="*/ 1505414 w 2143925"/>
              <a:gd name="connsiteY7" fmla="*/ 936702 h 3635297"/>
              <a:gd name="connsiteX8" fmla="*/ 1628078 w 2143925"/>
              <a:gd name="connsiteY8" fmla="*/ 33453 h 3635297"/>
              <a:gd name="connsiteX9" fmla="*/ 1761892 w 2143925"/>
              <a:gd name="connsiteY9" fmla="*/ 33453 h 3635297"/>
              <a:gd name="connsiteX10" fmla="*/ 1873405 w 2143925"/>
              <a:gd name="connsiteY10" fmla="*/ 925551 h 3635297"/>
              <a:gd name="connsiteX11" fmla="*/ 1940312 w 2143925"/>
              <a:gd name="connsiteY11" fmla="*/ 3624146 h 3635297"/>
              <a:gd name="connsiteX12" fmla="*/ 2129883 w 2143925"/>
              <a:gd name="connsiteY12" fmla="*/ 3624146 h 3635297"/>
              <a:gd name="connsiteX13" fmla="*/ 2129883 w 2143925"/>
              <a:gd name="connsiteY13" fmla="*/ 3635297 h 363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925" h="3635297">
                <a:moveTo>
                  <a:pt x="0" y="3635297"/>
                </a:moveTo>
                <a:lnTo>
                  <a:pt x="323385" y="3635297"/>
                </a:lnTo>
                <a:lnTo>
                  <a:pt x="379141" y="936702"/>
                </a:lnTo>
                <a:lnTo>
                  <a:pt x="635619" y="936702"/>
                </a:lnTo>
                <a:lnTo>
                  <a:pt x="825190" y="0"/>
                </a:lnTo>
                <a:lnTo>
                  <a:pt x="1170878" y="0"/>
                </a:lnTo>
                <a:lnTo>
                  <a:pt x="1338146" y="936702"/>
                </a:lnTo>
                <a:lnTo>
                  <a:pt x="1505414" y="936702"/>
                </a:lnTo>
                <a:lnTo>
                  <a:pt x="1628078" y="33453"/>
                </a:lnTo>
                <a:lnTo>
                  <a:pt x="1761892" y="33453"/>
                </a:lnTo>
                <a:lnTo>
                  <a:pt x="1873405" y="925551"/>
                </a:lnTo>
                <a:lnTo>
                  <a:pt x="1940312" y="3624146"/>
                </a:lnTo>
                <a:cubicBezTo>
                  <a:pt x="2003502" y="3609278"/>
                  <a:pt x="2098288" y="3622288"/>
                  <a:pt x="2129883" y="3624146"/>
                </a:cubicBezTo>
                <a:cubicBezTo>
                  <a:pt x="2161478" y="3626004"/>
                  <a:pt x="2129883" y="3616712"/>
                  <a:pt x="2129883" y="3635297"/>
                </a:cubicBezTo>
              </a:path>
            </a:pathLst>
          </a:custGeom>
          <a:solidFill>
            <a:schemeClr val="bg1">
              <a:lumMod val="50000"/>
            </a:schemeClr>
          </a:solidFill>
          <a:ln w="381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atin typeface="Tw Cen MT" panose="020B0602020104020603" pitchFamily="34" charset="0"/>
            </a:endParaRPr>
          </a:p>
        </p:txBody>
      </p:sp>
      <p:sp>
        <p:nvSpPr>
          <p:cNvPr id="23" name="TextBox 22">
            <a:extLst>
              <a:ext uri="{FF2B5EF4-FFF2-40B4-BE49-F238E27FC236}">
                <a16:creationId xmlns:a16="http://schemas.microsoft.com/office/drawing/2014/main" id="{DCCA8E90-5480-43E7-B55E-B623E413D4FE}"/>
              </a:ext>
            </a:extLst>
          </p:cNvPr>
          <p:cNvSpPr txBox="1"/>
          <p:nvPr/>
        </p:nvSpPr>
        <p:spPr>
          <a:xfrm>
            <a:off x="7143143" y="6169750"/>
            <a:ext cx="311304" cy="307777"/>
          </a:xfrm>
          <a:prstGeom prst="rect">
            <a:avLst/>
          </a:prstGeom>
          <a:noFill/>
        </p:spPr>
        <p:txBody>
          <a:bodyPr wrap="square" rtlCol="0">
            <a:spAutoFit/>
          </a:bodyPr>
          <a:lstStyle/>
          <a:p>
            <a:r>
              <a:rPr lang="en-US" sz="1400" dirty="0">
                <a:latin typeface="Tw Cen MT" panose="020B0602020104020603" pitchFamily="34" charset="0"/>
              </a:rPr>
              <a:t>0</a:t>
            </a:r>
          </a:p>
        </p:txBody>
      </p:sp>
      <p:sp>
        <p:nvSpPr>
          <p:cNvPr id="24" name="TextBox 23">
            <a:extLst>
              <a:ext uri="{FF2B5EF4-FFF2-40B4-BE49-F238E27FC236}">
                <a16:creationId xmlns:a16="http://schemas.microsoft.com/office/drawing/2014/main" id="{D39AB33D-A2D3-446B-8FF9-910FB4F26DE1}"/>
              </a:ext>
            </a:extLst>
          </p:cNvPr>
          <p:cNvSpPr txBox="1"/>
          <p:nvPr/>
        </p:nvSpPr>
        <p:spPr>
          <a:xfrm>
            <a:off x="7889880" y="6169750"/>
            <a:ext cx="383438" cy="307777"/>
          </a:xfrm>
          <a:prstGeom prst="rect">
            <a:avLst/>
          </a:prstGeom>
          <a:noFill/>
        </p:spPr>
        <p:txBody>
          <a:bodyPr wrap="none" rtlCol="0">
            <a:spAutoFit/>
          </a:bodyPr>
          <a:lstStyle/>
          <a:p>
            <a:r>
              <a:rPr lang="en-US" sz="1400" dirty="0">
                <a:latin typeface="Tw Cen MT" panose="020B0602020104020603" pitchFamily="34" charset="0"/>
              </a:rPr>
              <a:t>12</a:t>
            </a:r>
          </a:p>
        </p:txBody>
      </p:sp>
      <p:sp>
        <p:nvSpPr>
          <p:cNvPr id="25" name="TextBox 24">
            <a:extLst>
              <a:ext uri="{FF2B5EF4-FFF2-40B4-BE49-F238E27FC236}">
                <a16:creationId xmlns:a16="http://schemas.microsoft.com/office/drawing/2014/main" id="{2D86D85F-C207-4684-AF3A-F910701622CC}"/>
              </a:ext>
            </a:extLst>
          </p:cNvPr>
          <p:cNvSpPr txBox="1"/>
          <p:nvPr/>
        </p:nvSpPr>
        <p:spPr>
          <a:xfrm>
            <a:off x="8708752" y="6169750"/>
            <a:ext cx="383438" cy="307777"/>
          </a:xfrm>
          <a:prstGeom prst="rect">
            <a:avLst/>
          </a:prstGeom>
          <a:noFill/>
        </p:spPr>
        <p:txBody>
          <a:bodyPr wrap="none" rtlCol="0">
            <a:spAutoFit/>
          </a:bodyPr>
          <a:lstStyle/>
          <a:p>
            <a:r>
              <a:rPr lang="en-US" sz="1400" dirty="0">
                <a:latin typeface="Tw Cen MT" panose="020B0602020104020603" pitchFamily="34" charset="0"/>
              </a:rPr>
              <a:t>24</a:t>
            </a:r>
          </a:p>
        </p:txBody>
      </p:sp>
      <p:sp>
        <p:nvSpPr>
          <p:cNvPr id="26" name="TextBox 25">
            <a:extLst>
              <a:ext uri="{FF2B5EF4-FFF2-40B4-BE49-F238E27FC236}">
                <a16:creationId xmlns:a16="http://schemas.microsoft.com/office/drawing/2014/main" id="{87702750-263D-4C7A-8C62-CAEBCC34D258}"/>
              </a:ext>
            </a:extLst>
          </p:cNvPr>
          <p:cNvSpPr txBox="1"/>
          <p:nvPr/>
        </p:nvSpPr>
        <p:spPr>
          <a:xfrm>
            <a:off x="7826173" y="6360546"/>
            <a:ext cx="521297" cy="307777"/>
          </a:xfrm>
          <a:prstGeom prst="rect">
            <a:avLst/>
          </a:prstGeom>
          <a:noFill/>
        </p:spPr>
        <p:txBody>
          <a:bodyPr wrap="none" rtlCol="0">
            <a:spAutoFit/>
          </a:bodyPr>
          <a:lstStyle/>
          <a:p>
            <a:r>
              <a:rPr lang="en-US" sz="1400" dirty="0">
                <a:latin typeface="Tw Cen MT" panose="020B0602020104020603" pitchFamily="34" charset="0"/>
              </a:rPr>
              <a:t>Hour</a:t>
            </a:r>
          </a:p>
        </p:txBody>
      </p:sp>
      <p:sp>
        <p:nvSpPr>
          <p:cNvPr id="28" name="Freeform: Shape 27">
            <a:extLst>
              <a:ext uri="{FF2B5EF4-FFF2-40B4-BE49-F238E27FC236}">
                <a16:creationId xmlns:a16="http://schemas.microsoft.com/office/drawing/2014/main" id="{5318652A-AC04-46C5-8438-D3965DA23728}"/>
              </a:ext>
            </a:extLst>
          </p:cNvPr>
          <p:cNvSpPr/>
          <p:nvPr/>
        </p:nvSpPr>
        <p:spPr>
          <a:xfrm>
            <a:off x="9686190" y="2490533"/>
            <a:ext cx="2129883" cy="3601844"/>
          </a:xfrm>
          <a:custGeom>
            <a:avLst/>
            <a:gdLst>
              <a:gd name="connsiteX0" fmla="*/ 0 w 2129883"/>
              <a:gd name="connsiteY0" fmla="*/ 3601844 h 3601844"/>
              <a:gd name="connsiteX1" fmla="*/ 0 w 2129883"/>
              <a:gd name="connsiteY1" fmla="*/ 914400 h 3601844"/>
              <a:gd name="connsiteX2" fmla="*/ 1349298 w 2129883"/>
              <a:gd name="connsiteY2" fmla="*/ 903249 h 3601844"/>
              <a:gd name="connsiteX3" fmla="*/ 1594624 w 2129883"/>
              <a:gd name="connsiteY3" fmla="*/ 0 h 3601844"/>
              <a:gd name="connsiteX4" fmla="*/ 1750741 w 2129883"/>
              <a:gd name="connsiteY4" fmla="*/ 0 h 3601844"/>
              <a:gd name="connsiteX5" fmla="*/ 1873405 w 2129883"/>
              <a:gd name="connsiteY5" fmla="*/ 914400 h 3601844"/>
              <a:gd name="connsiteX6" fmla="*/ 2118732 w 2129883"/>
              <a:gd name="connsiteY6" fmla="*/ 914400 h 3601844"/>
              <a:gd name="connsiteX7" fmla="*/ 2129883 w 2129883"/>
              <a:gd name="connsiteY7" fmla="*/ 3601844 h 3601844"/>
              <a:gd name="connsiteX8" fmla="*/ 0 w 2129883"/>
              <a:gd name="connsiteY8" fmla="*/ 3601844 h 360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9883" h="3601844">
                <a:moveTo>
                  <a:pt x="0" y="3601844"/>
                </a:moveTo>
                <a:lnTo>
                  <a:pt x="0" y="914400"/>
                </a:lnTo>
                <a:lnTo>
                  <a:pt x="1349298" y="903249"/>
                </a:lnTo>
                <a:lnTo>
                  <a:pt x="1594624" y="0"/>
                </a:lnTo>
                <a:lnTo>
                  <a:pt x="1750741" y="0"/>
                </a:lnTo>
                <a:lnTo>
                  <a:pt x="1873405" y="914400"/>
                </a:lnTo>
                <a:lnTo>
                  <a:pt x="2118732" y="914400"/>
                </a:lnTo>
                <a:lnTo>
                  <a:pt x="2129883" y="3601844"/>
                </a:lnTo>
                <a:lnTo>
                  <a:pt x="0" y="3601844"/>
                </a:lnTo>
                <a:close/>
              </a:path>
            </a:pathLst>
          </a:custGeom>
          <a:solidFill>
            <a:schemeClr val="bg1">
              <a:lumMod val="50000"/>
            </a:schemeClr>
          </a:solidFill>
          <a:ln w="381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Tw Cen MT" panose="020B0602020104020603" pitchFamily="34" charset="0"/>
            </a:endParaRPr>
          </a:p>
        </p:txBody>
      </p:sp>
      <p:sp>
        <p:nvSpPr>
          <p:cNvPr id="29" name="TextBox 28">
            <a:extLst>
              <a:ext uri="{FF2B5EF4-FFF2-40B4-BE49-F238E27FC236}">
                <a16:creationId xmlns:a16="http://schemas.microsoft.com/office/drawing/2014/main" id="{B6846ED3-F8C2-4166-86C5-03C6A7C83C6F}"/>
              </a:ext>
            </a:extLst>
          </p:cNvPr>
          <p:cNvSpPr txBox="1"/>
          <p:nvPr/>
        </p:nvSpPr>
        <p:spPr>
          <a:xfrm>
            <a:off x="9528794" y="6169750"/>
            <a:ext cx="311304" cy="307777"/>
          </a:xfrm>
          <a:prstGeom prst="rect">
            <a:avLst/>
          </a:prstGeom>
          <a:noFill/>
        </p:spPr>
        <p:txBody>
          <a:bodyPr wrap="square" rtlCol="0">
            <a:spAutoFit/>
          </a:bodyPr>
          <a:lstStyle/>
          <a:p>
            <a:r>
              <a:rPr lang="en-US" sz="1400" dirty="0">
                <a:latin typeface="Tw Cen MT" panose="020B0602020104020603" pitchFamily="34" charset="0"/>
              </a:rPr>
              <a:t>0</a:t>
            </a:r>
          </a:p>
        </p:txBody>
      </p:sp>
      <p:sp>
        <p:nvSpPr>
          <p:cNvPr id="30" name="TextBox 29">
            <a:extLst>
              <a:ext uri="{FF2B5EF4-FFF2-40B4-BE49-F238E27FC236}">
                <a16:creationId xmlns:a16="http://schemas.microsoft.com/office/drawing/2014/main" id="{85C174C0-A998-44D0-9C06-4E18361315A0}"/>
              </a:ext>
            </a:extLst>
          </p:cNvPr>
          <p:cNvSpPr txBox="1"/>
          <p:nvPr/>
        </p:nvSpPr>
        <p:spPr>
          <a:xfrm>
            <a:off x="10543127" y="6169750"/>
            <a:ext cx="383438" cy="307777"/>
          </a:xfrm>
          <a:prstGeom prst="rect">
            <a:avLst/>
          </a:prstGeom>
          <a:noFill/>
        </p:spPr>
        <p:txBody>
          <a:bodyPr wrap="none" rtlCol="0">
            <a:spAutoFit/>
          </a:bodyPr>
          <a:lstStyle/>
          <a:p>
            <a:r>
              <a:rPr lang="en-US" sz="1400" dirty="0">
                <a:latin typeface="Tw Cen MT" panose="020B0602020104020603" pitchFamily="34" charset="0"/>
              </a:rPr>
              <a:t>12</a:t>
            </a:r>
          </a:p>
        </p:txBody>
      </p:sp>
      <p:sp>
        <p:nvSpPr>
          <p:cNvPr id="31" name="TextBox 30">
            <a:extLst>
              <a:ext uri="{FF2B5EF4-FFF2-40B4-BE49-F238E27FC236}">
                <a16:creationId xmlns:a16="http://schemas.microsoft.com/office/drawing/2014/main" id="{106443F3-B0D7-4D13-8394-34A193E85703}"/>
              </a:ext>
            </a:extLst>
          </p:cNvPr>
          <p:cNvSpPr txBox="1"/>
          <p:nvPr/>
        </p:nvSpPr>
        <p:spPr>
          <a:xfrm>
            <a:off x="11629595" y="6169750"/>
            <a:ext cx="383438" cy="307777"/>
          </a:xfrm>
          <a:prstGeom prst="rect">
            <a:avLst/>
          </a:prstGeom>
          <a:noFill/>
        </p:spPr>
        <p:txBody>
          <a:bodyPr wrap="none" rtlCol="0">
            <a:spAutoFit/>
          </a:bodyPr>
          <a:lstStyle/>
          <a:p>
            <a:r>
              <a:rPr lang="en-US" sz="1400" dirty="0">
                <a:latin typeface="Tw Cen MT" panose="020B0602020104020603" pitchFamily="34" charset="0"/>
              </a:rPr>
              <a:t>24</a:t>
            </a:r>
          </a:p>
        </p:txBody>
      </p:sp>
      <p:sp>
        <p:nvSpPr>
          <p:cNvPr id="32" name="TextBox 31">
            <a:extLst>
              <a:ext uri="{FF2B5EF4-FFF2-40B4-BE49-F238E27FC236}">
                <a16:creationId xmlns:a16="http://schemas.microsoft.com/office/drawing/2014/main" id="{6B8713C6-CC89-4D7A-8C3E-3D9CD7483432}"/>
              </a:ext>
            </a:extLst>
          </p:cNvPr>
          <p:cNvSpPr txBox="1"/>
          <p:nvPr/>
        </p:nvSpPr>
        <p:spPr>
          <a:xfrm>
            <a:off x="10517678" y="6360546"/>
            <a:ext cx="521297" cy="307777"/>
          </a:xfrm>
          <a:prstGeom prst="rect">
            <a:avLst/>
          </a:prstGeom>
          <a:noFill/>
        </p:spPr>
        <p:txBody>
          <a:bodyPr wrap="none" rtlCol="0">
            <a:spAutoFit/>
          </a:bodyPr>
          <a:lstStyle/>
          <a:p>
            <a:r>
              <a:rPr lang="en-US" sz="1400" dirty="0">
                <a:latin typeface="Tw Cen MT" panose="020B0602020104020603" pitchFamily="34" charset="0"/>
              </a:rPr>
              <a:t>Hour</a:t>
            </a:r>
          </a:p>
        </p:txBody>
      </p:sp>
      <p:sp>
        <p:nvSpPr>
          <p:cNvPr id="33" name="Freeform: Shape 32">
            <a:extLst>
              <a:ext uri="{FF2B5EF4-FFF2-40B4-BE49-F238E27FC236}">
                <a16:creationId xmlns:a16="http://schemas.microsoft.com/office/drawing/2014/main" id="{3752AEC9-F36E-4A0F-A313-312EF9A9D62C}"/>
              </a:ext>
            </a:extLst>
          </p:cNvPr>
          <p:cNvSpPr/>
          <p:nvPr/>
        </p:nvSpPr>
        <p:spPr>
          <a:xfrm>
            <a:off x="10994008" y="2534778"/>
            <a:ext cx="256478" cy="903248"/>
          </a:xfrm>
          <a:custGeom>
            <a:avLst/>
            <a:gdLst>
              <a:gd name="connsiteX0" fmla="*/ 0 w 256478"/>
              <a:gd name="connsiteY0" fmla="*/ 903248 h 903248"/>
              <a:gd name="connsiteX1" fmla="*/ 66907 w 256478"/>
              <a:gd name="connsiteY1" fmla="*/ 11151 h 903248"/>
              <a:gd name="connsiteX2" fmla="*/ 256478 w 256478"/>
              <a:gd name="connsiteY2" fmla="*/ 0 h 903248"/>
              <a:gd name="connsiteX3" fmla="*/ 0 w 256478"/>
              <a:gd name="connsiteY3" fmla="*/ 903248 h 903248"/>
            </a:gdLst>
            <a:ahLst/>
            <a:cxnLst>
              <a:cxn ang="0">
                <a:pos x="connsiteX0" y="connsiteY0"/>
              </a:cxn>
              <a:cxn ang="0">
                <a:pos x="connsiteX1" y="connsiteY1"/>
              </a:cxn>
              <a:cxn ang="0">
                <a:pos x="connsiteX2" y="connsiteY2"/>
              </a:cxn>
              <a:cxn ang="0">
                <a:pos x="connsiteX3" y="connsiteY3"/>
              </a:cxn>
            </a:cxnLst>
            <a:rect l="l" t="t" r="r" b="b"/>
            <a:pathLst>
              <a:path w="256478" h="903248">
                <a:moveTo>
                  <a:pt x="0" y="903248"/>
                </a:moveTo>
                <a:lnTo>
                  <a:pt x="66907" y="11151"/>
                </a:lnTo>
                <a:lnTo>
                  <a:pt x="256478" y="0"/>
                </a:lnTo>
                <a:lnTo>
                  <a:pt x="0" y="903248"/>
                </a:lnTo>
                <a:close/>
              </a:path>
            </a:pathLst>
          </a:custGeom>
          <a:solidFill>
            <a:schemeClr val="bg2">
              <a:lumMod val="75000"/>
            </a:schemeClr>
          </a:solidFill>
          <a:ln w="38100"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Tw Cen MT" panose="020B0602020104020603" pitchFamily="34" charset="0"/>
            </a:endParaRPr>
          </a:p>
        </p:txBody>
      </p:sp>
      <p:cxnSp>
        <p:nvCxnSpPr>
          <p:cNvPr id="34" name="Straight Connector 33">
            <a:extLst>
              <a:ext uri="{FF2B5EF4-FFF2-40B4-BE49-F238E27FC236}">
                <a16:creationId xmlns:a16="http://schemas.microsoft.com/office/drawing/2014/main" id="{B219BE68-797D-4A5B-BA2D-7015E4B07A5F}"/>
              </a:ext>
            </a:extLst>
          </p:cNvPr>
          <p:cNvCxnSpPr>
            <a:cxnSpLocks/>
          </p:cNvCxnSpPr>
          <p:nvPr/>
        </p:nvCxnSpPr>
        <p:spPr>
          <a:xfrm flipV="1">
            <a:off x="11010593" y="2473245"/>
            <a:ext cx="62477" cy="908824"/>
          </a:xfrm>
          <a:prstGeom prst="line">
            <a:avLst/>
          </a:prstGeom>
          <a:ln w="38100">
            <a:solidFill>
              <a:schemeClr val="tx2">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8D57AA72-1EEB-4F00-B34F-80C43B288264}"/>
              </a:ext>
            </a:extLst>
          </p:cNvPr>
          <p:cNvSpPr txBox="1"/>
          <p:nvPr/>
        </p:nvSpPr>
        <p:spPr>
          <a:xfrm>
            <a:off x="9536622" y="2408158"/>
            <a:ext cx="1585625" cy="738664"/>
          </a:xfrm>
          <a:prstGeom prst="rect">
            <a:avLst/>
          </a:prstGeom>
          <a:noFill/>
        </p:spPr>
        <p:txBody>
          <a:bodyPr wrap="square" rtlCol="0">
            <a:spAutoFit/>
          </a:bodyPr>
          <a:lstStyle/>
          <a:p>
            <a:r>
              <a:rPr lang="en-US" sz="1400" b="1" i="1" dirty="0">
                <a:latin typeface="Tw Cen MT" panose="020B0602020104020603" pitchFamily="34" charset="0"/>
              </a:rPr>
              <a:t>Adds peak ramping, but for fewer minutes</a:t>
            </a:r>
          </a:p>
        </p:txBody>
      </p:sp>
      <p:sp>
        <p:nvSpPr>
          <p:cNvPr id="36" name="Right Brace 35">
            <a:extLst>
              <a:ext uri="{FF2B5EF4-FFF2-40B4-BE49-F238E27FC236}">
                <a16:creationId xmlns:a16="http://schemas.microsoft.com/office/drawing/2014/main" id="{9BDD9932-BC41-46FA-B0CA-DDE35D00E2F8}"/>
              </a:ext>
            </a:extLst>
          </p:cNvPr>
          <p:cNvSpPr/>
          <p:nvPr/>
        </p:nvSpPr>
        <p:spPr>
          <a:xfrm rot="10800000">
            <a:off x="6798428" y="4985371"/>
            <a:ext cx="164144" cy="1129435"/>
          </a:xfrm>
          <a:prstGeom prst="rightBrace">
            <a:avLst>
              <a:gd name="adj1" fmla="val 35360"/>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Tw Cen MT" panose="020B0602020104020603" pitchFamily="34" charset="0"/>
            </a:endParaRPr>
          </a:p>
        </p:txBody>
      </p:sp>
      <p:cxnSp>
        <p:nvCxnSpPr>
          <p:cNvPr id="37" name="Straight Connector 36">
            <a:extLst>
              <a:ext uri="{FF2B5EF4-FFF2-40B4-BE49-F238E27FC236}">
                <a16:creationId xmlns:a16="http://schemas.microsoft.com/office/drawing/2014/main" id="{2493D50B-C049-4027-9F14-D3106E2F1291}"/>
              </a:ext>
            </a:extLst>
          </p:cNvPr>
          <p:cNvCxnSpPr/>
          <p:nvPr/>
        </p:nvCxnSpPr>
        <p:spPr>
          <a:xfrm>
            <a:off x="6195488" y="4985375"/>
            <a:ext cx="1122630" cy="0"/>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5D56BD4-4799-4581-8870-51E949BD15BE}"/>
              </a:ext>
            </a:extLst>
          </p:cNvPr>
          <p:cNvSpPr txBox="1"/>
          <p:nvPr/>
        </p:nvSpPr>
        <p:spPr>
          <a:xfrm>
            <a:off x="6166250" y="5156900"/>
            <a:ext cx="707967" cy="738664"/>
          </a:xfrm>
          <a:prstGeom prst="rect">
            <a:avLst/>
          </a:prstGeom>
          <a:noFill/>
        </p:spPr>
        <p:txBody>
          <a:bodyPr wrap="square" rtlCol="0">
            <a:spAutoFit/>
          </a:bodyPr>
          <a:lstStyle/>
          <a:p>
            <a:r>
              <a:rPr lang="en-US" sz="1400" b="1" i="1" dirty="0">
                <a:latin typeface="Tw Cen MT" panose="020B0602020104020603" pitchFamily="34" charset="0"/>
              </a:rPr>
              <a:t>Added daily shifting</a:t>
            </a:r>
          </a:p>
        </p:txBody>
      </p:sp>
      <p:sp>
        <p:nvSpPr>
          <p:cNvPr id="39" name="Rectangle 38">
            <a:extLst>
              <a:ext uri="{FF2B5EF4-FFF2-40B4-BE49-F238E27FC236}">
                <a16:creationId xmlns:a16="http://schemas.microsoft.com/office/drawing/2014/main" id="{A26E8A84-6AFC-42D3-AEA2-E504C93DA819}"/>
              </a:ext>
            </a:extLst>
          </p:cNvPr>
          <p:cNvSpPr/>
          <p:nvPr/>
        </p:nvSpPr>
        <p:spPr>
          <a:xfrm>
            <a:off x="430946" y="1357084"/>
            <a:ext cx="11330107" cy="338554"/>
          </a:xfrm>
          <a:prstGeom prst="rect">
            <a:avLst/>
          </a:prstGeom>
        </p:spPr>
        <p:txBody>
          <a:bodyPr wrap="square">
            <a:spAutoFit/>
          </a:bodyPr>
          <a:lstStyle/>
          <a:p>
            <a:pPr algn="ctr">
              <a:defRPr sz="1400" b="0" i="0" u="none" strike="noStrike" kern="1200" spc="0" baseline="0">
                <a:solidFill>
                  <a:srgbClr val="000000">
                    <a:lumMod val="65000"/>
                    <a:lumOff val="35000"/>
                  </a:srgbClr>
                </a:solidFill>
                <a:latin typeface="+mn-lt"/>
                <a:ea typeface="+mn-ea"/>
                <a:cs typeface="+mn-cs"/>
              </a:defRPr>
            </a:pPr>
            <a:r>
              <a:rPr lang="en-GB" sz="1600" dirty="0">
                <a:solidFill>
                  <a:schemeClr val="tx1">
                    <a:lumMod val="85000"/>
                    <a:lumOff val="15000"/>
                  </a:schemeClr>
                </a:solidFill>
              </a:rPr>
              <a:t>Coal plants can be an important source of medium-term flexibility and that flexibility can be increased in several ways </a:t>
            </a:r>
          </a:p>
        </p:txBody>
      </p:sp>
    </p:spTree>
    <p:extLst>
      <p:ext uri="{BB962C8B-B14F-4D97-AF65-F5344CB8AC3E}">
        <p14:creationId xmlns:p14="http://schemas.microsoft.com/office/powerpoint/2010/main" val="160727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678E-4D76-B64E-B01E-5D39B44D3361}"/>
              </a:ext>
            </a:extLst>
          </p:cNvPr>
          <p:cNvSpPr>
            <a:spLocks noGrp="1"/>
          </p:cNvSpPr>
          <p:nvPr>
            <p:ph type="title"/>
          </p:nvPr>
        </p:nvSpPr>
        <p:spPr/>
        <p:txBody>
          <a:bodyPr vert="horz" lIns="91440" tIns="45720" rIns="91440" bIns="45720" anchor="t">
            <a:normAutofit/>
          </a:bodyPr>
          <a:lstStyle/>
          <a:p>
            <a:r>
              <a:rPr lang="en-GB">
                <a:solidFill>
                  <a:schemeClr val="tx2"/>
                </a:solidFill>
              </a:rPr>
              <a:t>Recent </a:t>
            </a:r>
            <a:r>
              <a:rPr lang="en-GB" err="1">
                <a:solidFill>
                  <a:schemeClr val="tx2"/>
                </a:solidFill>
              </a:rPr>
              <a:t>signaling</a:t>
            </a:r>
            <a:r>
              <a:rPr lang="en-GB">
                <a:solidFill>
                  <a:schemeClr val="tx2"/>
                </a:solidFill>
              </a:rPr>
              <a:t> of transition support, will need to be followed by concrete steps to address barriers to energy transition</a:t>
            </a:r>
          </a:p>
        </p:txBody>
      </p:sp>
      <p:sp>
        <p:nvSpPr>
          <p:cNvPr id="7" name="Slide Number Placeholder 6">
            <a:extLst>
              <a:ext uri="{FF2B5EF4-FFF2-40B4-BE49-F238E27FC236}">
                <a16:creationId xmlns:a16="http://schemas.microsoft.com/office/drawing/2014/main" id="{D5611E86-4B39-AE4C-9BB9-031C8C8F4D91}"/>
              </a:ext>
            </a:extLst>
          </p:cNvPr>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6</a:t>
            </a:fld>
            <a:endParaRPr lang="en-US"/>
          </a:p>
        </p:txBody>
      </p:sp>
      <p:sp>
        <p:nvSpPr>
          <p:cNvPr id="3" name="Rectangle 2">
            <a:extLst>
              <a:ext uri="{FF2B5EF4-FFF2-40B4-BE49-F238E27FC236}">
                <a16:creationId xmlns:a16="http://schemas.microsoft.com/office/drawing/2014/main" id="{0B624CAB-D506-2547-B870-059D64D346E7}"/>
              </a:ext>
            </a:extLst>
          </p:cNvPr>
          <p:cNvSpPr/>
          <p:nvPr/>
        </p:nvSpPr>
        <p:spPr>
          <a:xfrm>
            <a:off x="4411980" y="1442618"/>
            <a:ext cx="7403502" cy="707886"/>
          </a:xfrm>
          <a:prstGeom prst="rect">
            <a:avLst/>
          </a:prstGeom>
          <a:solidFill>
            <a:schemeClr val="accent2"/>
          </a:solidFill>
        </p:spPr>
        <p:txBody>
          <a:bodyPr wrap="square">
            <a:spAutoFit/>
          </a:bodyPr>
          <a:lstStyle/>
          <a:p>
            <a:pPr>
              <a:spcAft>
                <a:spcPts val="1200"/>
              </a:spcAft>
            </a:pPr>
            <a:r>
              <a:rPr lang="en-US" sz="2000" b="1">
                <a:solidFill>
                  <a:schemeClr val="bg1"/>
                </a:solidFill>
                <a:latin typeface="+mj-lt"/>
                <a:ea typeface="DengXian" panose="02010600030101010101" pitchFamily="2" charset="-122"/>
                <a:cs typeface="Times New Roman" panose="02020603050405020304" pitchFamily="18" charset="0"/>
              </a:rPr>
              <a:t>Inflexible contractual obligations with fossil fuel suppliers and generators</a:t>
            </a:r>
          </a:p>
        </p:txBody>
      </p:sp>
      <p:sp>
        <p:nvSpPr>
          <p:cNvPr id="6" name="TextBox 5">
            <a:extLst>
              <a:ext uri="{FF2B5EF4-FFF2-40B4-BE49-F238E27FC236}">
                <a16:creationId xmlns:a16="http://schemas.microsoft.com/office/drawing/2014/main" id="{FE1799C8-E943-470D-82CA-95D4F2EC8D74}"/>
              </a:ext>
            </a:extLst>
          </p:cNvPr>
          <p:cNvSpPr txBox="1"/>
          <p:nvPr/>
        </p:nvSpPr>
        <p:spPr>
          <a:xfrm>
            <a:off x="485417" y="1442618"/>
            <a:ext cx="3160753" cy="1508105"/>
          </a:xfrm>
          <a:prstGeom prst="rect">
            <a:avLst/>
          </a:prstGeom>
          <a:solidFill>
            <a:schemeClr val="bg2">
              <a:lumMod val="95000"/>
            </a:schemeClr>
          </a:solidFill>
        </p:spPr>
        <p:txBody>
          <a:bodyPr wrap="square" rtlCol="0">
            <a:spAutoFit/>
          </a:bodyPr>
          <a:lstStyle/>
          <a:p>
            <a:pPr algn="r"/>
            <a:r>
              <a:rPr lang="en-GB" sz="1600" i="1"/>
              <a:t>Vietnam will reduce the total capacity of coal-fired thermal power plants from 2020 until 2030, according to the National Steering Committee for Electricity Development</a:t>
            </a:r>
          </a:p>
          <a:p>
            <a:pPr algn="r"/>
            <a:r>
              <a:rPr lang="en-GB" sz="1200" i="1"/>
              <a:t>March 2020</a:t>
            </a:r>
          </a:p>
        </p:txBody>
      </p:sp>
      <p:sp>
        <p:nvSpPr>
          <p:cNvPr id="8" name="TextBox 7">
            <a:extLst>
              <a:ext uri="{FF2B5EF4-FFF2-40B4-BE49-F238E27FC236}">
                <a16:creationId xmlns:a16="http://schemas.microsoft.com/office/drawing/2014/main" id="{B91F807E-ABAA-4EAC-B18E-484CD8A535B9}"/>
              </a:ext>
            </a:extLst>
          </p:cNvPr>
          <p:cNvSpPr txBox="1"/>
          <p:nvPr/>
        </p:nvSpPr>
        <p:spPr>
          <a:xfrm>
            <a:off x="485417" y="3209819"/>
            <a:ext cx="3160753" cy="1508105"/>
          </a:xfrm>
          <a:prstGeom prst="rect">
            <a:avLst/>
          </a:prstGeom>
          <a:solidFill>
            <a:schemeClr val="bg2">
              <a:lumMod val="95000"/>
            </a:schemeClr>
          </a:solidFill>
        </p:spPr>
        <p:txBody>
          <a:bodyPr wrap="square" rtlCol="0">
            <a:spAutoFit/>
          </a:bodyPr>
          <a:lstStyle/>
          <a:p>
            <a:pPr algn="r"/>
            <a:r>
              <a:rPr lang="en-GB" sz="1600" i="1"/>
              <a:t>The Filipino government will no longer accept proposals to build new coal power plants, in a significant policy shift designed to boost the deployment of renewable energy</a:t>
            </a:r>
          </a:p>
          <a:p>
            <a:pPr algn="r"/>
            <a:r>
              <a:rPr lang="en-GB" sz="1200" i="1"/>
              <a:t>October 2020</a:t>
            </a:r>
          </a:p>
        </p:txBody>
      </p:sp>
      <p:sp>
        <p:nvSpPr>
          <p:cNvPr id="9" name="TextBox 8">
            <a:extLst>
              <a:ext uri="{FF2B5EF4-FFF2-40B4-BE49-F238E27FC236}">
                <a16:creationId xmlns:a16="http://schemas.microsoft.com/office/drawing/2014/main" id="{24D4D723-C683-4C73-97B0-36519D15A4AF}"/>
              </a:ext>
            </a:extLst>
          </p:cNvPr>
          <p:cNvSpPr txBox="1"/>
          <p:nvPr/>
        </p:nvSpPr>
        <p:spPr>
          <a:xfrm>
            <a:off x="485417" y="4977020"/>
            <a:ext cx="3160753" cy="1508105"/>
          </a:xfrm>
          <a:prstGeom prst="rect">
            <a:avLst/>
          </a:prstGeom>
          <a:solidFill>
            <a:schemeClr val="bg2">
              <a:lumMod val="95000"/>
            </a:schemeClr>
          </a:solidFill>
        </p:spPr>
        <p:txBody>
          <a:bodyPr wrap="square" rtlCol="0">
            <a:spAutoFit/>
          </a:bodyPr>
          <a:lstStyle/>
          <a:p>
            <a:pPr algn="r"/>
            <a:r>
              <a:rPr lang="en-GB" sz="1600" i="1"/>
              <a:t>Indonesian state utility Perusahaan Listrik Negara is aiming to phase out coal-fired power as the country brings forward its carbon neutrality ambitions to 2060</a:t>
            </a:r>
          </a:p>
          <a:p>
            <a:pPr algn="r"/>
            <a:r>
              <a:rPr lang="en-GB" sz="1200" i="1"/>
              <a:t>May 2021</a:t>
            </a:r>
          </a:p>
        </p:txBody>
      </p:sp>
      <p:sp>
        <p:nvSpPr>
          <p:cNvPr id="10" name="Rectangle 9">
            <a:extLst>
              <a:ext uri="{FF2B5EF4-FFF2-40B4-BE49-F238E27FC236}">
                <a16:creationId xmlns:a16="http://schemas.microsoft.com/office/drawing/2014/main" id="{F0B121B3-6DD4-4C1F-840C-EFF71F2B61D5}"/>
              </a:ext>
            </a:extLst>
          </p:cNvPr>
          <p:cNvSpPr/>
          <p:nvPr/>
        </p:nvSpPr>
        <p:spPr>
          <a:xfrm>
            <a:off x="4411980" y="2680161"/>
            <a:ext cx="7403502" cy="400110"/>
          </a:xfrm>
          <a:prstGeom prst="rect">
            <a:avLst/>
          </a:prstGeom>
          <a:solidFill>
            <a:schemeClr val="accent2"/>
          </a:solidFill>
        </p:spPr>
        <p:txBody>
          <a:bodyPr wrap="square">
            <a:spAutoFit/>
          </a:bodyPr>
          <a:lstStyle/>
          <a:p>
            <a:pPr>
              <a:spcAft>
                <a:spcPts val="1200"/>
              </a:spcAft>
            </a:pPr>
            <a:r>
              <a:rPr lang="en-GB" sz="2000" b="1">
                <a:solidFill>
                  <a:schemeClr val="bg1"/>
                </a:solidFill>
                <a:latin typeface="+mj-lt"/>
                <a:ea typeface="DengXian" panose="02010600030101010101" pitchFamily="2" charset="-122"/>
                <a:cs typeface="Times New Roman" panose="02020603050405020304" pitchFamily="18" charset="0"/>
              </a:rPr>
              <a:t>Baseload </a:t>
            </a:r>
            <a:r>
              <a:rPr lang="en-GB" sz="2000" b="1" err="1">
                <a:solidFill>
                  <a:schemeClr val="bg1"/>
                </a:solidFill>
                <a:latin typeface="+mj-lt"/>
                <a:ea typeface="DengXian" panose="02010600030101010101" pitchFamily="2" charset="-122"/>
                <a:cs typeface="Times New Roman" panose="02020603050405020304" pitchFamily="18" charset="0"/>
              </a:rPr>
              <a:t>centered</a:t>
            </a:r>
            <a:r>
              <a:rPr lang="en-GB" sz="2000" b="1">
                <a:solidFill>
                  <a:schemeClr val="bg1"/>
                </a:solidFill>
                <a:latin typeface="+mj-lt"/>
                <a:ea typeface="DengXian" panose="02010600030101010101" pitchFamily="2" charset="-122"/>
                <a:cs typeface="Times New Roman" panose="02020603050405020304" pitchFamily="18" charset="0"/>
              </a:rPr>
              <a:t> structure of existing power systems </a:t>
            </a:r>
          </a:p>
        </p:txBody>
      </p:sp>
      <p:sp>
        <p:nvSpPr>
          <p:cNvPr id="11" name="Rectangle 10">
            <a:extLst>
              <a:ext uri="{FF2B5EF4-FFF2-40B4-BE49-F238E27FC236}">
                <a16:creationId xmlns:a16="http://schemas.microsoft.com/office/drawing/2014/main" id="{2F0D8301-78C9-4EC7-A124-844781859DC4}"/>
              </a:ext>
            </a:extLst>
          </p:cNvPr>
          <p:cNvSpPr/>
          <p:nvPr/>
        </p:nvSpPr>
        <p:spPr>
          <a:xfrm>
            <a:off x="4411980" y="3609928"/>
            <a:ext cx="7403502" cy="707886"/>
          </a:xfrm>
          <a:prstGeom prst="rect">
            <a:avLst/>
          </a:prstGeom>
          <a:solidFill>
            <a:schemeClr val="accent2"/>
          </a:solidFill>
        </p:spPr>
        <p:txBody>
          <a:bodyPr wrap="square">
            <a:spAutoFit/>
          </a:bodyPr>
          <a:lstStyle/>
          <a:p>
            <a:pPr>
              <a:spcAft>
                <a:spcPts val="1200"/>
              </a:spcAft>
            </a:pPr>
            <a:r>
              <a:rPr lang="en-US" sz="2000" b="1">
                <a:solidFill>
                  <a:schemeClr val="bg1"/>
                </a:solidFill>
                <a:ea typeface="DengXian" panose="02010600030101010101" pitchFamily="2" charset="-122"/>
                <a:cs typeface="Times New Roman" panose="02020603050405020304" pitchFamily="18" charset="0"/>
              </a:rPr>
              <a:t>Subsidies, direct and indirect guarantees make coal generation cheaper than renewables</a:t>
            </a:r>
          </a:p>
        </p:txBody>
      </p:sp>
      <p:sp>
        <p:nvSpPr>
          <p:cNvPr id="12" name="Rectangle 11">
            <a:extLst>
              <a:ext uri="{FF2B5EF4-FFF2-40B4-BE49-F238E27FC236}">
                <a16:creationId xmlns:a16="http://schemas.microsoft.com/office/drawing/2014/main" id="{F7769D34-94A2-4C17-97EE-C1F4AFDFF5B6}"/>
              </a:ext>
            </a:extLst>
          </p:cNvPr>
          <p:cNvSpPr/>
          <p:nvPr/>
        </p:nvSpPr>
        <p:spPr>
          <a:xfrm>
            <a:off x="4411980" y="4847471"/>
            <a:ext cx="7403502" cy="707886"/>
          </a:xfrm>
          <a:prstGeom prst="rect">
            <a:avLst/>
          </a:prstGeom>
          <a:solidFill>
            <a:schemeClr val="accent2"/>
          </a:solidFill>
        </p:spPr>
        <p:txBody>
          <a:bodyPr wrap="square">
            <a:spAutoFit/>
          </a:bodyPr>
          <a:lstStyle/>
          <a:p>
            <a:pPr>
              <a:spcAft>
                <a:spcPts val="1200"/>
              </a:spcAft>
            </a:pPr>
            <a:r>
              <a:rPr lang="en-US" sz="2000" b="1">
                <a:solidFill>
                  <a:schemeClr val="bg1"/>
                </a:solidFill>
                <a:ea typeface="DengXian" panose="02010600030101010101" pitchFamily="2" charset="-122"/>
                <a:cs typeface="Times New Roman" panose="02020603050405020304" pitchFamily="18" charset="0"/>
              </a:rPr>
              <a:t>Transition impact on jobs and communities, and regional economic futures </a:t>
            </a:r>
          </a:p>
        </p:txBody>
      </p:sp>
      <p:sp>
        <p:nvSpPr>
          <p:cNvPr id="13" name="Rectangle 12">
            <a:extLst>
              <a:ext uri="{FF2B5EF4-FFF2-40B4-BE49-F238E27FC236}">
                <a16:creationId xmlns:a16="http://schemas.microsoft.com/office/drawing/2014/main" id="{CB9EE16F-DEC3-47A9-8EFF-8EAA765E6C65}"/>
              </a:ext>
            </a:extLst>
          </p:cNvPr>
          <p:cNvSpPr/>
          <p:nvPr/>
        </p:nvSpPr>
        <p:spPr>
          <a:xfrm>
            <a:off x="4411980" y="6085015"/>
            <a:ext cx="7403502" cy="400110"/>
          </a:xfrm>
          <a:prstGeom prst="rect">
            <a:avLst/>
          </a:prstGeom>
          <a:solidFill>
            <a:schemeClr val="accent2"/>
          </a:solidFill>
        </p:spPr>
        <p:txBody>
          <a:bodyPr wrap="square">
            <a:spAutoFit/>
          </a:bodyPr>
          <a:lstStyle/>
          <a:p>
            <a:pPr>
              <a:spcAft>
                <a:spcPts val="1200"/>
              </a:spcAft>
            </a:pPr>
            <a:r>
              <a:rPr lang="en-US" sz="2000" b="1">
                <a:solidFill>
                  <a:schemeClr val="bg1"/>
                </a:solidFill>
                <a:ea typeface="DengXian" panose="02010600030101010101" pitchFamily="2" charset="-122"/>
                <a:cs typeface="Times New Roman" panose="02020603050405020304" pitchFamily="18" charset="0"/>
              </a:rPr>
              <a:t>Politic-economic integration of the coal economy </a:t>
            </a:r>
          </a:p>
        </p:txBody>
      </p:sp>
    </p:spTree>
    <p:extLst>
      <p:ext uri="{BB962C8B-B14F-4D97-AF65-F5344CB8AC3E}">
        <p14:creationId xmlns:p14="http://schemas.microsoft.com/office/powerpoint/2010/main" val="117218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5611E86-4B39-AE4C-9BB9-031C8C8F4D91}"/>
              </a:ext>
            </a:extLst>
          </p:cNvPr>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7</a:t>
            </a:fld>
            <a:endParaRPr lang="en-US"/>
          </a:p>
        </p:txBody>
      </p:sp>
      <p:sp>
        <p:nvSpPr>
          <p:cNvPr id="8" name="Google Shape;255;p8">
            <a:extLst>
              <a:ext uri="{FF2B5EF4-FFF2-40B4-BE49-F238E27FC236}">
                <a16:creationId xmlns:a16="http://schemas.microsoft.com/office/drawing/2014/main" id="{9BAF30A8-41C4-4C69-8C45-38B060D66B1A}"/>
              </a:ext>
            </a:extLst>
          </p:cNvPr>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 name="Google Shape;260;p8">
            <a:extLst>
              <a:ext uri="{FF2B5EF4-FFF2-40B4-BE49-F238E27FC236}">
                <a16:creationId xmlns:a16="http://schemas.microsoft.com/office/drawing/2014/main" id="{DE91B137-966A-4BC2-94BD-5ED068318B95}"/>
              </a:ext>
            </a:extLst>
          </p:cNvPr>
          <p:cNvGrpSpPr/>
          <p:nvPr/>
        </p:nvGrpSpPr>
        <p:grpSpPr>
          <a:xfrm>
            <a:off x="438068" y="457200"/>
            <a:ext cx="3703320" cy="5935133"/>
            <a:chOff x="438068" y="457200"/>
            <a:chExt cx="3703320" cy="5935133"/>
          </a:xfrm>
        </p:grpSpPr>
        <p:sp>
          <p:nvSpPr>
            <p:cNvPr id="11" name="Google Shape;261;p8">
              <a:extLst>
                <a:ext uri="{FF2B5EF4-FFF2-40B4-BE49-F238E27FC236}">
                  <a16:creationId xmlns:a16="http://schemas.microsoft.com/office/drawing/2014/main" id="{2AA0D99D-3A66-4E5F-AE30-11770BA3FD5C}"/>
                </a:ext>
              </a:extLst>
            </p:cNvPr>
            <p:cNvSpPr/>
            <p:nvPr/>
          </p:nvSpPr>
          <p:spPr>
            <a:xfrm>
              <a:off x="438068" y="601201"/>
              <a:ext cx="3702134" cy="5791132"/>
            </a:xfrm>
            <a:prstGeom prst="rect">
              <a:avLst/>
            </a:prstGeom>
            <a:solidFill>
              <a:srgbClr val="465359">
                <a:alpha val="9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62;p8">
              <a:extLst>
                <a:ext uri="{FF2B5EF4-FFF2-40B4-BE49-F238E27FC236}">
                  <a16:creationId xmlns:a16="http://schemas.microsoft.com/office/drawing/2014/main" id="{B1C94BB6-F081-4787-B2AE-A338435152E0}"/>
                </a:ext>
              </a:extLst>
            </p:cNvPr>
            <p:cNvSpPr/>
            <p:nvPr/>
          </p:nvSpPr>
          <p:spPr>
            <a:xfrm>
              <a:off x="438068"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3" name="Google Shape;264;p8" descr="A screenshot of a cell phone&#10;&#10;Description automatically generated">
            <a:extLst>
              <a:ext uri="{FF2B5EF4-FFF2-40B4-BE49-F238E27FC236}">
                <a16:creationId xmlns:a16="http://schemas.microsoft.com/office/drawing/2014/main" id="{C647E270-1B0D-4F3F-A59A-CAFC5B4A0E9E}"/>
              </a:ext>
            </a:extLst>
          </p:cNvPr>
          <p:cNvPicPr preferRelativeResize="0">
            <a:picLocks/>
          </p:cNvPicPr>
          <p:nvPr/>
        </p:nvPicPr>
        <p:blipFill rotWithShape="1">
          <a:blip r:embed="rId3">
            <a:alphaModFix/>
          </a:blip>
          <a:srcRect t="6074"/>
          <a:stretch/>
        </p:blipFill>
        <p:spPr>
          <a:xfrm>
            <a:off x="4775200" y="601201"/>
            <a:ext cx="6744669" cy="5930228"/>
          </a:xfrm>
          <a:prstGeom prst="rect">
            <a:avLst/>
          </a:prstGeom>
          <a:noFill/>
          <a:ln>
            <a:noFill/>
          </a:ln>
        </p:spPr>
      </p:pic>
      <p:sp>
        <p:nvSpPr>
          <p:cNvPr id="14" name="Google Shape;265;p8">
            <a:extLst>
              <a:ext uri="{FF2B5EF4-FFF2-40B4-BE49-F238E27FC236}">
                <a16:creationId xmlns:a16="http://schemas.microsoft.com/office/drawing/2014/main" id="{9E5BD27A-F59D-408F-A90C-EE8DC7F96436}"/>
              </a:ext>
            </a:extLst>
          </p:cNvPr>
          <p:cNvSpPr/>
          <p:nvPr/>
        </p:nvSpPr>
        <p:spPr>
          <a:xfrm>
            <a:off x="614450" y="1746925"/>
            <a:ext cx="3239100" cy="2677616"/>
          </a:xfrm>
          <a:prstGeom prst="rect">
            <a:avLst/>
          </a:prstGeom>
          <a:noFill/>
          <a:ln>
            <a:noFill/>
          </a:ln>
        </p:spPr>
        <p:txBody>
          <a:bodyPr spcFirstLastPara="1" wrap="square" lIns="91425" tIns="45700" rIns="91425" bIns="45700" anchor="t" anchorCtr="0">
            <a:spAutoFit/>
          </a:bodyPr>
          <a:lstStyle/>
          <a:p>
            <a:pPr algn="ctr">
              <a:buClr>
                <a:srgbClr val="000000"/>
              </a:buClr>
              <a:buSzPts val="2800"/>
            </a:pPr>
            <a:r>
              <a:rPr lang="en-US" sz="2800" b="1" i="0" u="none" strike="noStrike" cap="none">
                <a:solidFill>
                  <a:schemeClr val="lt1"/>
                </a:solidFill>
                <a:latin typeface="Twentieth Century"/>
                <a:ea typeface="Twentieth Century"/>
                <a:cs typeface="Twentieth Century"/>
                <a:sym typeface="Twentieth Century"/>
              </a:rPr>
              <a:t>COAL </a:t>
            </a:r>
            <a:r>
              <a:rPr lang="en-US" sz="2800" b="1">
                <a:solidFill>
                  <a:schemeClr val="lt1"/>
                </a:solidFill>
                <a:latin typeface="Twentieth Century"/>
                <a:ea typeface="Twentieth Century"/>
                <a:cs typeface="Twentieth Century"/>
                <a:sym typeface="Twentieth Century"/>
              </a:rPr>
              <a:t>TRANSITION</a:t>
            </a:r>
            <a:endParaRPr lang="en-US" sz="2800">
              <a:solidFill>
                <a:schemeClr val="lt1"/>
              </a:solidFill>
              <a:latin typeface="Arial"/>
              <a:ea typeface="Twentieth Century"/>
              <a:cs typeface="Arial"/>
              <a:sym typeface="Twentieth Century"/>
            </a:endParaRPr>
          </a:p>
          <a:p>
            <a:pPr algn="ctr">
              <a:buSzPts val="2800"/>
            </a:pPr>
            <a:r>
              <a:rPr lang="en-US" sz="2800" b="1" i="0" u="none" strike="noStrike" cap="none">
                <a:solidFill>
                  <a:schemeClr val="lt1"/>
                </a:solidFill>
                <a:latin typeface="Twentieth Century"/>
                <a:ea typeface="Twentieth Century"/>
                <a:cs typeface="Twentieth Century"/>
                <a:sym typeface="Twentieth Century"/>
              </a:rPr>
              <a:t>CAN BE ACCELERATED THROUGH A THREE-PART, INCENTIVE-BASED APPROACH</a:t>
            </a:r>
            <a:endParaRPr sz="2800" b="0" i="0" u="none" strike="noStrike" cap="none">
              <a:solidFill>
                <a:schemeClr val="lt1"/>
              </a:solidFill>
              <a:latin typeface="Arial"/>
              <a:ea typeface="Arial"/>
              <a:cs typeface="Arial"/>
            </a:endParaRPr>
          </a:p>
        </p:txBody>
      </p:sp>
    </p:spTree>
    <p:extLst>
      <p:ext uri="{BB962C8B-B14F-4D97-AF65-F5344CB8AC3E}">
        <p14:creationId xmlns:p14="http://schemas.microsoft.com/office/powerpoint/2010/main" val="3872325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678E-4D76-B64E-B01E-5D39B44D3361}"/>
              </a:ext>
            </a:extLst>
          </p:cNvPr>
          <p:cNvSpPr>
            <a:spLocks noGrp="1"/>
          </p:cNvSpPr>
          <p:nvPr>
            <p:ph type="title"/>
          </p:nvPr>
        </p:nvSpPr>
        <p:spPr/>
        <p:txBody>
          <a:bodyPr vert="horz" lIns="91440" tIns="45720" rIns="91440" bIns="45720" anchor="t">
            <a:normAutofit/>
          </a:bodyPr>
          <a:lstStyle/>
          <a:p>
            <a:r>
              <a:rPr lang="en-US">
                <a:solidFill>
                  <a:schemeClr val="tx2"/>
                </a:solidFill>
              </a:rPr>
              <a:t>Example of an innovative financial tool that can be used to implement this three-part approach: single asset refinancing </a:t>
            </a:r>
          </a:p>
        </p:txBody>
      </p:sp>
      <p:sp>
        <p:nvSpPr>
          <p:cNvPr id="7" name="Slide Number Placeholder 6">
            <a:extLst>
              <a:ext uri="{FF2B5EF4-FFF2-40B4-BE49-F238E27FC236}">
                <a16:creationId xmlns:a16="http://schemas.microsoft.com/office/drawing/2014/main" id="{D5611E86-4B39-AE4C-9BB9-031C8C8F4D91}"/>
              </a:ext>
            </a:extLst>
          </p:cNvPr>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8</a:t>
            </a:fld>
            <a:endParaRPr lang="en-US"/>
          </a:p>
        </p:txBody>
      </p:sp>
      <p:pic>
        <p:nvPicPr>
          <p:cNvPr id="15" name="Picture 3" descr="Diagram&#10;&#10;Description automatically generated">
            <a:extLst>
              <a:ext uri="{FF2B5EF4-FFF2-40B4-BE49-F238E27FC236}">
                <a16:creationId xmlns:a16="http://schemas.microsoft.com/office/drawing/2014/main" id="{E461181D-2DFD-4462-A4A7-8AF1056B3AF8}"/>
              </a:ext>
            </a:extLst>
          </p:cNvPr>
          <p:cNvPicPr>
            <a:picLocks noChangeAspect="1"/>
          </p:cNvPicPr>
          <p:nvPr/>
        </p:nvPicPr>
        <p:blipFill>
          <a:blip r:embed="rId3"/>
          <a:stretch>
            <a:fillRect/>
          </a:stretch>
        </p:blipFill>
        <p:spPr>
          <a:xfrm>
            <a:off x="1041379" y="1284709"/>
            <a:ext cx="10109242" cy="5255435"/>
          </a:xfrm>
          <a:prstGeom prst="rect">
            <a:avLst/>
          </a:prstGeom>
        </p:spPr>
      </p:pic>
    </p:spTree>
    <p:extLst>
      <p:ext uri="{BB962C8B-B14F-4D97-AF65-F5344CB8AC3E}">
        <p14:creationId xmlns:p14="http://schemas.microsoft.com/office/powerpoint/2010/main" val="113494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678E-4D76-B64E-B01E-5D39B44D3361}"/>
              </a:ext>
            </a:extLst>
          </p:cNvPr>
          <p:cNvSpPr>
            <a:spLocks noGrp="1"/>
          </p:cNvSpPr>
          <p:nvPr>
            <p:ph type="title"/>
          </p:nvPr>
        </p:nvSpPr>
        <p:spPr/>
        <p:txBody>
          <a:bodyPr vert="horz" lIns="91440" tIns="45720" rIns="91440" bIns="45720" anchor="t">
            <a:normAutofit/>
          </a:bodyPr>
          <a:lstStyle/>
          <a:p>
            <a:r>
              <a:rPr lang="en-US">
                <a:solidFill>
                  <a:schemeClr val="tx2"/>
                </a:solidFill>
              </a:rPr>
              <a:t>Coal transition is already beginning to happen as other countries / utilities begin to move towards coal transition  </a:t>
            </a:r>
          </a:p>
        </p:txBody>
      </p:sp>
      <p:sp>
        <p:nvSpPr>
          <p:cNvPr id="7" name="Slide Number Placeholder 6">
            <a:extLst>
              <a:ext uri="{FF2B5EF4-FFF2-40B4-BE49-F238E27FC236}">
                <a16:creationId xmlns:a16="http://schemas.microsoft.com/office/drawing/2014/main" id="{D5611E86-4B39-AE4C-9BB9-031C8C8F4D91}"/>
              </a:ext>
            </a:extLst>
          </p:cNvPr>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9</a:t>
            </a:fld>
            <a:endParaRPr lang="en-US"/>
          </a:p>
        </p:txBody>
      </p:sp>
      <p:sp>
        <p:nvSpPr>
          <p:cNvPr id="6" name="Rectangle 5">
            <a:extLst>
              <a:ext uri="{FF2B5EF4-FFF2-40B4-BE49-F238E27FC236}">
                <a16:creationId xmlns:a16="http://schemas.microsoft.com/office/drawing/2014/main" id="{312342AC-0DD6-42AF-B988-8698666D2380}"/>
              </a:ext>
            </a:extLst>
          </p:cNvPr>
          <p:cNvSpPr/>
          <p:nvPr/>
        </p:nvSpPr>
        <p:spPr>
          <a:xfrm>
            <a:off x="399668" y="1239505"/>
            <a:ext cx="11415813" cy="4811574"/>
          </a:xfrm>
          <a:prstGeom prst="rect">
            <a:avLst/>
          </a:prstGeom>
        </p:spPr>
        <p:txBody>
          <a:bodyPr wrap="square">
            <a:spAutoFit/>
          </a:bodyPr>
          <a:lstStyle/>
          <a:p>
            <a:pPr>
              <a:spcAft>
                <a:spcPts val="2000"/>
              </a:spcAft>
            </a:pPr>
            <a:r>
              <a:rPr lang="en-US" sz="2000" b="1" u="sng">
                <a:solidFill>
                  <a:schemeClr val="tx1">
                    <a:lumMod val="85000"/>
                    <a:lumOff val="15000"/>
                  </a:schemeClr>
                </a:solidFill>
                <a:ea typeface="DengXian" panose="02010600030101010101" pitchFamily="2" charset="-122"/>
                <a:cs typeface="Times New Roman" panose="02020603050405020304" pitchFamily="18" charset="0"/>
              </a:rPr>
              <a:t>US</a:t>
            </a:r>
            <a:r>
              <a:rPr lang="en-US" sz="2000">
                <a:solidFill>
                  <a:schemeClr val="tx1">
                    <a:lumMod val="85000"/>
                    <a:lumOff val="15000"/>
                  </a:schemeClr>
                </a:solidFill>
                <a:ea typeface="DengXian" panose="02010600030101010101" pitchFamily="2" charset="-122"/>
                <a:cs typeface="Times New Roman" panose="02020603050405020304" pitchFamily="18" charset="0"/>
              </a:rPr>
              <a:t> – Securitization legislation has been passed in 7 states, with several more having introduced or passed some level of legislation </a:t>
            </a:r>
          </a:p>
          <a:p>
            <a:pPr>
              <a:spcAft>
                <a:spcPts val="2000"/>
              </a:spcAft>
            </a:pPr>
            <a:r>
              <a:rPr lang="en-US" sz="2000" b="1" u="sng">
                <a:solidFill>
                  <a:schemeClr val="tx1">
                    <a:lumMod val="85000"/>
                    <a:lumOff val="15000"/>
                  </a:schemeClr>
                </a:solidFill>
                <a:ea typeface="DengXian" panose="02010600030101010101" pitchFamily="2" charset="-122"/>
                <a:cs typeface="Times New Roman" panose="02020603050405020304" pitchFamily="18" charset="0"/>
              </a:rPr>
              <a:t>Germany</a:t>
            </a:r>
            <a:r>
              <a:rPr lang="en-US" sz="2000">
                <a:solidFill>
                  <a:schemeClr val="tx1">
                    <a:lumMod val="85000"/>
                    <a:lumOff val="15000"/>
                  </a:schemeClr>
                </a:solidFill>
                <a:ea typeface="DengXian" panose="02010600030101010101" pitchFamily="2" charset="-122"/>
                <a:cs typeface="Times New Roman" panose="02020603050405020304" pitchFamily="18" charset="0"/>
              </a:rPr>
              <a:t> – The country’s coal phase-out legislation </a:t>
            </a:r>
            <a:r>
              <a:rPr lang="en-GB" sz="2000">
                <a:solidFill>
                  <a:schemeClr val="tx1">
                    <a:lumMod val="85000"/>
                    <a:lumOff val="15000"/>
                  </a:schemeClr>
                </a:solidFill>
                <a:ea typeface="DengXian" panose="02010600030101010101" pitchFamily="2" charset="-122"/>
                <a:cs typeface="Times New Roman" panose="02020603050405020304" pitchFamily="18" charset="0"/>
              </a:rPr>
              <a:t>to end coal-fired power generation by 2038 </a:t>
            </a:r>
            <a:r>
              <a:rPr lang="en-US" sz="2000">
                <a:solidFill>
                  <a:schemeClr val="tx1">
                    <a:lumMod val="85000"/>
                    <a:lumOff val="15000"/>
                  </a:schemeClr>
                </a:solidFill>
                <a:ea typeface="DengXian" panose="02010600030101010101" pitchFamily="2" charset="-122"/>
                <a:cs typeface="Times New Roman" panose="02020603050405020304" pitchFamily="18" charset="0"/>
              </a:rPr>
              <a:t>and the government recently spent, EUR 317m to close loss-making plants </a:t>
            </a:r>
          </a:p>
          <a:p>
            <a:pPr>
              <a:spcAft>
                <a:spcPts val="2200"/>
              </a:spcAft>
            </a:pPr>
            <a:r>
              <a:rPr lang="en-US" sz="2000" b="1">
                <a:solidFill>
                  <a:schemeClr val="tx1">
                    <a:lumMod val="85000"/>
                    <a:lumOff val="15000"/>
                  </a:schemeClr>
                </a:solidFill>
                <a:ea typeface="DengXian" panose="02010600030101010101" pitchFamily="2" charset="-122"/>
                <a:cs typeface="Times New Roman" panose="02020603050405020304" pitchFamily="18" charset="0"/>
              </a:rPr>
              <a:t>South Africa </a:t>
            </a:r>
            <a:r>
              <a:rPr lang="en-US" sz="2000">
                <a:solidFill>
                  <a:schemeClr val="tx1">
                    <a:lumMod val="85000"/>
                    <a:lumOff val="15000"/>
                  </a:schemeClr>
                </a:solidFill>
                <a:ea typeface="DengXian" panose="02010600030101010101" pitchFamily="2" charset="-122"/>
                <a:cs typeface="Times New Roman" panose="02020603050405020304" pitchFamily="18" charset="0"/>
              </a:rPr>
              <a:t>- </a:t>
            </a:r>
            <a:r>
              <a:rPr lang="en-GB" sz="2000">
                <a:solidFill>
                  <a:schemeClr val="tx1">
                    <a:lumMod val="85000"/>
                    <a:lumOff val="15000"/>
                  </a:schemeClr>
                </a:solidFill>
                <a:ea typeface="DengXian" panose="02010600030101010101" pitchFamily="2" charset="-122"/>
                <a:cs typeface="Times New Roman" panose="02020603050405020304" pitchFamily="18" charset="0"/>
              </a:rPr>
              <a:t>In March 2020, Eskom issued an expression of interest calling for business cases to repurpose 3 coal power stations scheduled to retire between 2022 and 2026</a:t>
            </a:r>
            <a:endParaRPr lang="en-US" sz="2000">
              <a:solidFill>
                <a:schemeClr val="tx1">
                  <a:lumMod val="85000"/>
                  <a:lumOff val="15000"/>
                </a:schemeClr>
              </a:solidFill>
              <a:ea typeface="DengXian" panose="02010600030101010101" pitchFamily="2" charset="-122"/>
              <a:cs typeface="Times New Roman" panose="02020603050405020304" pitchFamily="18" charset="0"/>
            </a:endParaRPr>
          </a:p>
          <a:p>
            <a:pPr>
              <a:spcAft>
                <a:spcPts val="2000"/>
              </a:spcAft>
            </a:pPr>
            <a:r>
              <a:rPr lang="en-US" sz="2000" b="1" u="sng">
                <a:solidFill>
                  <a:schemeClr val="tx1">
                    <a:lumMod val="85000"/>
                    <a:lumOff val="15000"/>
                  </a:schemeClr>
                </a:solidFill>
                <a:ea typeface="DengXian" panose="02010600030101010101" pitchFamily="2" charset="-122"/>
                <a:cs typeface="Times New Roman" panose="02020603050405020304" pitchFamily="18" charset="0"/>
              </a:rPr>
              <a:t>Poland</a:t>
            </a:r>
            <a:r>
              <a:rPr lang="en-US" sz="2000">
                <a:solidFill>
                  <a:schemeClr val="tx1">
                    <a:lumMod val="85000"/>
                    <a:lumOff val="15000"/>
                  </a:schemeClr>
                </a:solidFill>
                <a:ea typeface="DengXian" panose="02010600030101010101" pitchFamily="2" charset="-122"/>
                <a:cs typeface="Times New Roman" panose="02020603050405020304" pitchFamily="18" charset="0"/>
              </a:rPr>
              <a:t> - </a:t>
            </a:r>
            <a:r>
              <a:rPr lang="en-GB" sz="2000">
                <a:solidFill>
                  <a:schemeClr val="tx1">
                    <a:lumMod val="85000"/>
                    <a:lumOff val="15000"/>
                  </a:schemeClr>
                </a:solidFill>
                <a:ea typeface="DengXian" panose="02010600030101010101" pitchFamily="2" charset="-122"/>
                <a:cs typeface="Times New Roman" panose="02020603050405020304" pitchFamily="18" charset="0"/>
              </a:rPr>
              <a:t>Silesia, the largest hard coal mining region in the EU where more than 70 thousand workers are employed in the mines, is in the middle of preparations for the transition away from coal</a:t>
            </a:r>
            <a:endParaRPr lang="en-US" sz="2000">
              <a:solidFill>
                <a:schemeClr val="tx1">
                  <a:lumMod val="85000"/>
                  <a:lumOff val="15000"/>
                </a:schemeClr>
              </a:solidFill>
              <a:ea typeface="DengXian" panose="02010600030101010101" pitchFamily="2" charset="-122"/>
              <a:cs typeface="Times New Roman" panose="02020603050405020304" pitchFamily="18" charset="0"/>
            </a:endParaRPr>
          </a:p>
          <a:p>
            <a:pPr>
              <a:spcAft>
                <a:spcPts val="2000"/>
              </a:spcAft>
            </a:pPr>
            <a:r>
              <a:rPr lang="en-US" sz="2000" b="1" u="sng">
                <a:solidFill>
                  <a:schemeClr val="tx1">
                    <a:lumMod val="85000"/>
                    <a:lumOff val="15000"/>
                  </a:schemeClr>
                </a:solidFill>
                <a:ea typeface="DengXian" panose="02010600030101010101" pitchFamily="2" charset="-122"/>
                <a:cs typeface="Times New Roman" panose="02020603050405020304" pitchFamily="18" charset="0"/>
              </a:rPr>
              <a:t>Chile</a:t>
            </a:r>
            <a:r>
              <a:rPr lang="en-US" sz="2000">
                <a:solidFill>
                  <a:schemeClr val="tx1">
                    <a:lumMod val="85000"/>
                    <a:lumOff val="15000"/>
                  </a:schemeClr>
                </a:solidFill>
                <a:ea typeface="DengXian" panose="02010600030101010101" pitchFamily="2" charset="-122"/>
                <a:cs typeface="Times New Roman" panose="02020603050405020304" pitchFamily="18" charset="0"/>
              </a:rPr>
              <a:t> - </a:t>
            </a:r>
            <a:r>
              <a:rPr lang="en-US" sz="2000"/>
              <a:t>The Chilean government’s </a:t>
            </a:r>
            <a:r>
              <a:rPr lang="en-US" sz="2000">
                <a:hlinkClick r:id="rId3"/>
              </a:rPr>
              <a:t>decarbonization plan </a:t>
            </a:r>
            <a:r>
              <a:rPr lang="en-US" sz="2000"/>
              <a:t>to phase out its coal power fleet by 2040 (8 plants with and 20 plants. A $125 million financial package ($74 million senior loan from IDB Invest, $15 million of blended financing from the Clean Technology Fund and $36 million from the Chinese Fund for Co-financing in Latin America and the Caribbean)</a:t>
            </a:r>
            <a:endParaRPr lang="en-US" sz="2000">
              <a:solidFill>
                <a:schemeClr val="tx1">
                  <a:lumMod val="85000"/>
                  <a:lumOff val="15000"/>
                </a:schemeClr>
              </a:solidFill>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01392651"/>
      </p:ext>
    </p:extLst>
  </p:cSld>
  <p:clrMapOvr>
    <a:masterClrMapping/>
  </p:clrMapOvr>
</p:sld>
</file>

<file path=ppt/theme/theme1.xml><?xml version="1.0" encoding="utf-8"?>
<a:theme xmlns:a="http://schemas.openxmlformats.org/drawingml/2006/main" name="Office Theme">
  <a:themeElements>
    <a:clrScheme name="RMI">
      <a:dk1>
        <a:srgbClr val="000000"/>
      </a:dk1>
      <a:lt1>
        <a:srgbClr val="FFFFFF"/>
      </a:lt1>
      <a:dk2>
        <a:srgbClr val="003B63"/>
      </a:dk2>
      <a:lt2>
        <a:srgbClr val="FFFFFF"/>
      </a:lt2>
      <a:accent1>
        <a:srgbClr val="45CFCC"/>
      </a:accent1>
      <a:accent2>
        <a:srgbClr val="003A62"/>
      </a:accent2>
      <a:accent3>
        <a:srgbClr val="00CC66"/>
      </a:accent3>
      <a:accent4>
        <a:srgbClr val="828AA3"/>
      </a:accent4>
      <a:accent5>
        <a:srgbClr val="F7E545"/>
      </a:accent5>
      <a:accent6>
        <a:srgbClr val="FF3B20"/>
      </a:accent6>
      <a:hlink>
        <a:srgbClr val="45CFCC"/>
      </a:hlink>
      <a:folHlink>
        <a:srgbClr val="00CC66"/>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MI_Base_Template" id="{D1715F4E-4A41-C749-B4B3-1126D2C4E895}" vid="{5D70CF96-5A16-FB49-A2EC-4B9BA8553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oject_Document" ma:contentTypeID="0x010100510ED7DDF0B7174EA8E5395FB52A065300F501AAF1A149824C9875C94B1206F495" ma:contentTypeVersion="3" ma:contentTypeDescription="Content Type for document libraries on Project sites" ma:contentTypeScope="" ma:versionID="f5f39993a51f54f0c2448b856bad8511">
  <xsd:schema xmlns:xsd="http://www.w3.org/2001/XMLSchema" xmlns:xs="http://www.w3.org/2001/XMLSchema" xmlns:p="http://schemas.microsoft.com/office/2006/metadata/properties" xmlns:ns2="a1df9832-fa29-4d0b-8301-c5ccf72ca850" targetNamespace="http://schemas.microsoft.com/office/2006/metadata/properties" ma:root="true" ma:fieldsID="823737a9bc5c87cdfe69399d2518e175" ns2:_="">
    <xsd:import namespace="a1df9832-fa29-4d0b-8301-c5ccf72ca850"/>
    <xsd:element name="properties">
      <xsd:complexType>
        <xsd:sequence>
          <xsd:element name="documentManagement">
            <xsd:complexType>
              <xsd:all>
                <xsd:element ref="ns2:e8144e7327f648c595f8fe404acef197" minOccurs="0"/>
                <xsd:element ref="ns2:TaxCatchAll" minOccurs="0"/>
                <xsd:element ref="ns2:TaxCatchAllLabel" minOccurs="0"/>
                <xsd:element ref="ns2:m2d3b84e453a41b493d2f8293d453bfc" minOccurs="0"/>
                <xsd:element ref="ns2:o811e3c0c0214fc6bb33522f4837a579" minOccurs="0"/>
                <xsd:element ref="ns2:Project" minOccurs="0"/>
                <xsd:element ref="ns2:n48685bf95bc4b8fa4aa6bfb34ecb222" minOccurs="0"/>
                <xsd:element ref="ns2:eda3356070224fe59cf39745c882f8c6" minOccurs="0"/>
                <xsd:element ref="ns2:m26e38606aa543cb981614fc6d49280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f9832-fa29-4d0b-8301-c5ccf72ca850" elementFormDefault="qualified">
    <xsd:import namespace="http://schemas.microsoft.com/office/2006/documentManagement/types"/>
    <xsd:import namespace="http://schemas.microsoft.com/office/infopath/2007/PartnerControls"/>
    <xsd:element name="e8144e7327f648c595f8fe404acef197" ma:index="8" nillable="true" ma:taxonomy="true" ma:internalName="e8144e7327f648c595f8fe404acef197" ma:taxonomyFieldName="Document_x0020_Status" ma:displayName="Document Status" ma:default="1;#Draft|1196e416-c1e2-46e4-892a-39f21fb650b4" ma:fieldId="{e8144e73-27f6-48c5-95f8-fe404acef197}" ma:sspId="78ca830c-a034-4168-b956-d7763e68b615" ma:termSetId="d65b1371-216a-449b-be5c-ac7553845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03a41140-0e0e-40e5-9fba-528b5b5c9c76}" ma:internalName="TaxCatchAll" ma:showField="CatchAllData" ma:web="bb210b42-b57e-47c4-bb11-669f06eb430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3a41140-0e0e-40e5-9fba-528b5b5c9c76}" ma:internalName="TaxCatchAllLabel" ma:readOnly="true" ma:showField="CatchAllDataLabel" ma:web="bb210b42-b57e-47c4-bb11-669f06eb4306">
      <xsd:complexType>
        <xsd:complexContent>
          <xsd:extension base="dms:MultiChoiceLookup">
            <xsd:sequence>
              <xsd:element name="Value" type="dms:Lookup" maxOccurs="unbounded" minOccurs="0" nillable="true"/>
            </xsd:sequence>
          </xsd:extension>
        </xsd:complexContent>
      </xsd:complexType>
    </xsd:element>
    <xsd:element name="m2d3b84e453a41b493d2f8293d453bfc" ma:index="12" nillable="true" ma:taxonomy="true" ma:internalName="m2d3b84e453a41b493d2f8293d453bfc" ma:taxonomyFieldName="Countries_x0020_Impacted" ma:displayName="Countries Impacted" ma:default="3;#United States|e78c81d2-f77a-4423-bced-88c0de1115e6" ma:fieldId="{62d3b84e-453a-41b4-93d2-f8293d453bfc}" ma:sspId="78ca830c-a034-4168-b956-d7763e68b615" ma:termSetId="e1c3647c-981b-42b1-93b5-578d8c5389fd" ma:anchorId="00000000-0000-0000-0000-000000000000" ma:open="false" ma:isKeyword="false">
      <xsd:complexType>
        <xsd:sequence>
          <xsd:element ref="pc:Terms" minOccurs="0" maxOccurs="1"/>
        </xsd:sequence>
      </xsd:complexType>
    </xsd:element>
    <xsd:element name="o811e3c0c0214fc6bb33522f4837a579" ma:index="14" nillable="true" ma:taxonomy="true" ma:internalName="o811e3c0c0214fc6bb33522f4837a579" ma:taxonomyFieldName="Legal_x0020_Designation" ma:displayName="Legal Designation" ma:default="5;#Unrestricted|e3b3d182-2f78-40d0-877f-b4ead85fe795" ma:fieldId="{8811e3c0-c021-4fc6-bb33-522f4837a579}" ma:sspId="78ca830c-a034-4168-b956-d7763e68b615" ma:termSetId="d7cab2b2-b4f8-46a9-89b2-4eecb42d47ca" ma:anchorId="00000000-0000-0000-0000-000000000000" ma:open="false" ma:isKeyword="false">
      <xsd:complexType>
        <xsd:sequence>
          <xsd:element ref="pc:Terms" minOccurs="0" maxOccurs="1"/>
        </xsd:sequence>
      </xsd:complexType>
    </xsd:element>
    <xsd:element name="Project" ma:index="16" nillable="true" ma:displayName="Project" ma:default="Global Coal Transition" ma:internalName="Project">
      <xsd:simpleType>
        <xsd:restriction base="dms:Text">
          <xsd:maxLength value="255"/>
        </xsd:restriction>
      </xsd:simpleType>
    </xsd:element>
    <xsd:element name="n48685bf95bc4b8fa4aa6bfb34ecb222" ma:index="17" nillable="true" ma:taxonomy="true" ma:internalName="n48685bf95bc4b8fa4aa6bfb34ecb222" ma:taxonomyFieldName="Program" ma:displayName="Program" ma:default="6;#Carbon-Free Electricity|477afd54-3aee-4d07-8712-a2801099faca" ma:fieldId="{748685bf-95bc-4b8f-a4aa-6bfb34ecb222}" ma:sspId="78ca830c-a034-4168-b956-d7763e68b615" ma:termSetId="fb5b2e61-77ad-482a-9c70-531e7aa7f77d" ma:anchorId="00000000-0000-0000-0000-000000000000" ma:open="false" ma:isKeyword="false">
      <xsd:complexType>
        <xsd:sequence>
          <xsd:element ref="pc:Terms" minOccurs="0" maxOccurs="1"/>
        </xsd:sequence>
      </xsd:complexType>
    </xsd:element>
    <xsd:element name="eda3356070224fe59cf39745c882f8c6" ma:index="19" nillable="true" ma:taxonomy="true" ma:internalName="eda3356070224fe59cf39745c882f8c6" ma:taxonomyFieldName="Initiative" ma:displayName="Initiative" ma:default="4;#POW - Coal Phaseout|9a21f8e9-1973-4b3d-a20e-46da0e6a165f" ma:fieldId="{eda33560-7022-4fe5-9cf3-9745c882f8c6}" ma:sspId="78ca830c-a034-4168-b956-d7763e68b615" ma:termSetId="903b7f5a-2ae5-4e42-8208-77428af6ee1e" ma:anchorId="00000000-0000-0000-0000-000000000000" ma:open="false" ma:isKeyword="false">
      <xsd:complexType>
        <xsd:sequence>
          <xsd:element ref="pc:Terms" minOccurs="0" maxOccurs="1"/>
        </xsd:sequence>
      </xsd:complexType>
    </xsd:element>
    <xsd:element name="m26e38606aa543cb981614fc6d49280d" ma:index="21" nillable="true" ma:taxonomy="true" ma:internalName="m26e38606aa543cb981614fc6d49280d" ma:taxonomyFieldName="Technology" ma:displayName="Technology" ma:default="" ma:fieldId="{626e3860-6aa5-43cb-9816-14fc6d49280d}" ma:sspId="78ca830c-a034-4168-b956-d7763e68b615" ma:termSetId="fb0d05d2-464d-47d8-b8c5-88e37d853ee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8144e7327f648c595f8fe404acef197 xmlns="a1df9832-fa29-4d0b-8301-c5ccf72ca850">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1196e416-c1e2-46e4-892a-39f21fb650b4</TermId>
        </TermInfo>
      </Terms>
    </e8144e7327f648c595f8fe404acef197>
    <TaxCatchAll xmlns="a1df9832-fa29-4d0b-8301-c5ccf72ca850">
      <Value>6</Value>
      <Value>5</Value>
      <Value>4</Value>
      <Value>3</Value>
      <Value>1</Value>
    </TaxCatchAll>
    <o811e3c0c0214fc6bb33522f4837a579 xmlns="a1df9832-fa29-4d0b-8301-c5ccf72ca850">
      <Terms xmlns="http://schemas.microsoft.com/office/infopath/2007/PartnerControls">
        <TermInfo xmlns="http://schemas.microsoft.com/office/infopath/2007/PartnerControls">
          <TermName xmlns="http://schemas.microsoft.com/office/infopath/2007/PartnerControls">Unrestricted</TermName>
          <TermId xmlns="http://schemas.microsoft.com/office/infopath/2007/PartnerControls">e3b3d182-2f78-40d0-877f-b4ead85fe795</TermId>
        </TermInfo>
      </Terms>
    </o811e3c0c0214fc6bb33522f4837a579>
    <Project xmlns="a1df9832-fa29-4d0b-8301-c5ccf72ca850">Global Coal Transition</Project>
    <m2d3b84e453a41b493d2f8293d453bfc xmlns="a1df9832-fa29-4d0b-8301-c5ccf72ca850">
      <Terms xmlns="http://schemas.microsoft.com/office/infopath/2007/PartnerControls">
        <TermInfo xmlns="http://schemas.microsoft.com/office/infopath/2007/PartnerControls">
          <TermName xmlns="http://schemas.microsoft.com/office/infopath/2007/PartnerControls">United States</TermName>
          <TermId xmlns="http://schemas.microsoft.com/office/infopath/2007/PartnerControls">e78c81d2-f77a-4423-bced-88c0de1115e6</TermId>
        </TermInfo>
      </Terms>
    </m2d3b84e453a41b493d2f8293d453bfc>
    <m26e38606aa543cb981614fc6d49280d xmlns="a1df9832-fa29-4d0b-8301-c5ccf72ca850">
      <Terms xmlns="http://schemas.microsoft.com/office/infopath/2007/PartnerControls"/>
    </m26e38606aa543cb981614fc6d49280d>
    <n48685bf95bc4b8fa4aa6bfb34ecb222 xmlns="a1df9832-fa29-4d0b-8301-c5ccf72ca850">
      <Terms xmlns="http://schemas.microsoft.com/office/infopath/2007/PartnerControls">
        <TermInfo xmlns="http://schemas.microsoft.com/office/infopath/2007/PartnerControls">
          <TermName xmlns="http://schemas.microsoft.com/office/infopath/2007/PartnerControls">Carbon-Free Electricity</TermName>
          <TermId xmlns="http://schemas.microsoft.com/office/infopath/2007/PartnerControls">477afd54-3aee-4d07-8712-a2801099faca</TermId>
        </TermInfo>
      </Terms>
    </n48685bf95bc4b8fa4aa6bfb34ecb222>
    <eda3356070224fe59cf39745c882f8c6 xmlns="a1df9832-fa29-4d0b-8301-c5ccf72ca850">
      <Terms xmlns="http://schemas.microsoft.com/office/infopath/2007/PartnerControls">
        <TermInfo xmlns="http://schemas.microsoft.com/office/infopath/2007/PartnerControls">
          <TermName xmlns="http://schemas.microsoft.com/office/infopath/2007/PartnerControls">POW - Coal Phaseout</TermName>
          <TermId xmlns="http://schemas.microsoft.com/office/infopath/2007/PartnerControls">9a21f8e9-1973-4b3d-a20e-46da0e6a165f</TermId>
        </TermInfo>
      </Terms>
    </eda3356070224fe59cf39745c882f8c6>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CA2FDE-6A4E-45B6-87CF-0A89D12C7F98}">
  <ds:schemaRefs>
    <ds:schemaRef ds:uri="a1df9832-fa29-4d0b-8301-c5ccf72ca8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DB11561-B0A6-460D-8C9A-DD8C88FDDD9E}">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a1df9832-fa29-4d0b-8301-c5ccf72ca850"/>
    <ds:schemaRef ds:uri="http://www.w3.org/XML/1998/namespace"/>
    <ds:schemaRef ds:uri="http://purl.org/dc/dcmitype/"/>
  </ds:schemaRefs>
</ds:datastoreItem>
</file>

<file path=customXml/itemProps3.xml><?xml version="1.0" encoding="utf-8"?>
<ds:datastoreItem xmlns:ds="http://schemas.openxmlformats.org/officeDocument/2006/customXml" ds:itemID="{9CB40650-A501-4621-B505-431228EC8F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205</TotalTime>
  <Words>703</Words>
  <Application>Microsoft Office PowerPoint</Application>
  <PresentationFormat>Widescreen</PresentationFormat>
  <Paragraphs>89</Paragraphs>
  <Slides>9</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Arial</vt:lpstr>
      <vt:lpstr>Calibri</vt:lpstr>
      <vt:lpstr>Georgia</vt:lpstr>
      <vt:lpstr>Interstate</vt:lpstr>
      <vt:lpstr>Interstate Light</vt:lpstr>
      <vt:lpstr>Metropolis</vt:lpstr>
      <vt:lpstr>Metropolis Semi Bold</vt:lpstr>
      <vt:lpstr>PT Sans Narrow</vt:lpstr>
      <vt:lpstr>Tw Cen MT</vt:lpstr>
      <vt:lpstr>Tw Cen MT (Body)</vt:lpstr>
      <vt:lpstr>Twentieth Century</vt:lpstr>
      <vt:lpstr>Office Theme</vt:lpstr>
      <vt:lpstr>Just transition to low carbon futures: Using finance to unlock customer benefits  </vt:lpstr>
      <vt:lpstr>Dramatically shifting landscape of electricity generation, driven by solar, wind, and other clean technologies </vt:lpstr>
      <vt:lpstr>Economic rewards from adoption of new clean energy options can be accelerated when coupled with targeted coal transition</vt:lpstr>
      <vt:lpstr>… and the opportunity to create savings for customers, deliver environmental and health benefits, and support just transition</vt:lpstr>
      <vt:lpstr>It is important to consider how the role of coal can be adopted in the near to medium term, to support transition </vt:lpstr>
      <vt:lpstr>Recent signaling of transition support, will need to be followed by concrete steps to address barriers to energy transition</vt:lpstr>
      <vt:lpstr>PowerPoint Presentation</vt:lpstr>
      <vt:lpstr>Example of an innovative financial tool that can be used to implement this three-part approach: single asset refinancing </vt:lpstr>
      <vt:lpstr>Coal transition is already beginning to happen as other countries / utilities begin to move towards coal transition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Coal Phaseout</dc:title>
  <dc:creator>Koben Calhoun</dc:creator>
  <cp:lastModifiedBy>Udetanshu, Udetanshu</cp:lastModifiedBy>
  <cp:revision>18</cp:revision>
  <dcterms:created xsi:type="dcterms:W3CDTF">2021-02-03T22:35:38Z</dcterms:created>
  <dcterms:modified xsi:type="dcterms:W3CDTF">2021-06-15T09:58:13Z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0x010100510ED7DDF0B7174EA8E5395FB52A065300F501AAF1A149824C9875C94B1206F495</vt:lpwstr>
  </property>
  <property fmtid="{D5CDD505-2E9C-101B-9397-08002B2CF9AE}" pid="3" name="Document Status">
    <vt:lpwstr>1;#Draft|1196e416-c1e2-46e4-892a-39f21fb650b4</vt:lpwstr>
  </property>
  <property fmtid="{D5CDD505-2E9C-101B-9397-08002B2CF9AE}" pid="4" name="Program">
    <vt:lpwstr>6;#Carbon-Free Electricity|477afd54-3aee-4d07-8712-a2801099faca</vt:lpwstr>
  </property>
  <property fmtid="{D5CDD505-2E9C-101B-9397-08002B2CF9AE}" pid="5" name="Technology">
    <vt:lpwstr/>
  </property>
  <property fmtid="{D5CDD505-2E9C-101B-9397-08002B2CF9AE}" pid="6" name="Legal Designation">
    <vt:lpwstr>5;#Unrestricted|e3b3d182-2f78-40d0-877f-b4ead85fe795</vt:lpwstr>
  </property>
  <property fmtid="{D5CDD505-2E9C-101B-9397-08002B2CF9AE}" pid="7" name="Initiative">
    <vt:lpwstr>4;#POW - Coal Phaseout|9a21f8e9-1973-4b3d-a20e-46da0e6a165f</vt:lpwstr>
  </property>
  <property fmtid="{D5CDD505-2E9C-101B-9397-08002B2CF9AE}" pid="8" name="Countries Impacted">
    <vt:lpwstr>3;#United States|e78c81d2-f77a-4423-bced-88c0de1115e6</vt:lpwstr>
  </property>
  <property fmtid="{D5CDD505-2E9C-101B-9397-08002B2CF9AE}" pid="9" name="MSIP_Label_d347b247-e90e-43a3-9d7b-004f14ae6873_Enabled">
    <vt:lpwstr>true</vt:lpwstr>
  </property>
  <property fmtid="{D5CDD505-2E9C-101B-9397-08002B2CF9AE}" pid="10" name="MSIP_Label_d347b247-e90e-43a3-9d7b-004f14ae6873_SetDate">
    <vt:lpwstr>2021-06-07T11:38:23Z</vt:lpwstr>
  </property>
  <property fmtid="{D5CDD505-2E9C-101B-9397-08002B2CF9AE}" pid="11" name="MSIP_Label_d347b247-e90e-43a3-9d7b-004f14ae6873_Method">
    <vt:lpwstr>Standard</vt:lpwstr>
  </property>
  <property fmtid="{D5CDD505-2E9C-101B-9397-08002B2CF9AE}" pid="12" name="MSIP_Label_d347b247-e90e-43a3-9d7b-004f14ae6873_Name">
    <vt:lpwstr>d347b247-e90e-43a3-9d7b-004f14ae6873</vt:lpwstr>
  </property>
  <property fmtid="{D5CDD505-2E9C-101B-9397-08002B2CF9AE}" pid="13" name="MSIP_Label_d347b247-e90e-43a3-9d7b-004f14ae6873_SiteId">
    <vt:lpwstr>76e3921f-489b-4b7e-9547-9ea297add9b5</vt:lpwstr>
  </property>
  <property fmtid="{D5CDD505-2E9C-101B-9397-08002B2CF9AE}" pid="14" name="MSIP_Label_d347b247-e90e-43a3-9d7b-004f14ae6873_ActionId">
    <vt:lpwstr>38a4f600-e807-418d-8746-97d270b6a203</vt:lpwstr>
  </property>
  <property fmtid="{D5CDD505-2E9C-101B-9397-08002B2CF9AE}" pid="15" name="MSIP_Label_d347b247-e90e-43a3-9d7b-004f14ae6873_ContentBits">
    <vt:lpwstr>0</vt:lpwstr>
  </property>
</Properties>
</file>