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270" r:id="rId5"/>
    <p:sldId id="328" r:id="rId6"/>
    <p:sldId id="273" r:id="rId7"/>
    <p:sldId id="274" r:id="rId8"/>
    <p:sldId id="275" r:id="rId9"/>
    <p:sldId id="277" r:id="rId10"/>
    <p:sldId id="278" r:id="rId11"/>
    <p:sldId id="279" r:id="rId12"/>
    <p:sldId id="280" r:id="rId13"/>
    <p:sldId id="281" r:id="rId14"/>
    <p:sldId id="282" r:id="rId15"/>
    <p:sldId id="306" r:id="rId16"/>
    <p:sldId id="307" r:id="rId17"/>
    <p:sldId id="308" r:id="rId18"/>
    <p:sldId id="309" r:id="rId19"/>
    <p:sldId id="310" r:id="rId20"/>
    <p:sldId id="311" r:id="rId21"/>
    <p:sldId id="312" r:id="rId22"/>
    <p:sldId id="313" r:id="rId23"/>
    <p:sldId id="314" r:id="rId24"/>
    <p:sldId id="315" r:id="rId25"/>
    <p:sldId id="323" r:id="rId26"/>
    <p:sldId id="324" r:id="rId27"/>
    <p:sldId id="325" r:id="rId28"/>
    <p:sldId id="326" r:id="rId29"/>
    <p:sldId id="327"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44" r:id="rId46"/>
    <p:sldId id="345" r:id="rId47"/>
    <p:sldId id="346" r:id="rId48"/>
    <p:sldId id="350" r:id="rId49"/>
    <p:sldId id="351" r:id="rId50"/>
    <p:sldId id="352" r:id="rId51"/>
    <p:sldId id="353" r:id="rId52"/>
    <p:sldId id="354" r:id="rId53"/>
    <p:sldId id="355" r:id="rId54"/>
    <p:sldId id="356" r:id="rId55"/>
    <p:sldId id="357" r:id="rId56"/>
    <p:sldId id="358" r:id="rId57"/>
    <p:sldId id="359" r:id="rId58"/>
    <p:sldId id="360"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FCFB00E5-5260-4D07-8C9B-034BFCFF407F}">
          <p14:sldIdLst/>
        </p14:section>
        <p14:section name="Examples" id="{86ED7EAD-4740-4D4C-A16E-BF9F05E939F3}">
          <p14:sldIdLst>
            <p14:sldId id="270"/>
            <p14:sldId id="328"/>
            <p14:sldId id="273"/>
            <p14:sldId id="274"/>
            <p14:sldId id="275"/>
            <p14:sldId id="277"/>
            <p14:sldId id="278"/>
            <p14:sldId id="279"/>
            <p14:sldId id="280"/>
            <p14:sldId id="281"/>
            <p14:sldId id="282"/>
            <p14:sldId id="306"/>
            <p14:sldId id="307"/>
            <p14:sldId id="308"/>
            <p14:sldId id="309"/>
            <p14:sldId id="310"/>
            <p14:sldId id="311"/>
            <p14:sldId id="312"/>
            <p14:sldId id="313"/>
            <p14:sldId id="314"/>
            <p14:sldId id="315"/>
            <p14:sldId id="323"/>
            <p14:sldId id="324"/>
            <p14:sldId id="325"/>
            <p14:sldId id="326"/>
            <p14:sldId id="327"/>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50"/>
            <p14:sldId id="351"/>
            <p14:sldId id="352"/>
            <p14:sldId id="353"/>
            <p14:sldId id="354"/>
            <p14:sldId id="355"/>
            <p14:sldId id="356"/>
            <p14:sldId id="357"/>
            <p14:sldId id="358"/>
            <p14:sldId id="359"/>
            <p14:sldId id="3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E"/>
    <a:srgbClr val="FF9E1B"/>
    <a:srgbClr val="F99C35"/>
    <a:srgbClr val="0077C8"/>
    <a:srgbClr val="D57800"/>
    <a:srgbClr val="D1D2D4"/>
    <a:srgbClr val="6E6E6E"/>
    <a:srgbClr val="FF9E16"/>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69" autoAdjust="0"/>
    <p:restoredTop sz="83612" autoAdjust="0"/>
  </p:normalViewPr>
  <p:slideViewPr>
    <p:cSldViewPr snapToGrid="0">
      <p:cViewPr varScale="1">
        <p:scale>
          <a:sx n="80" d="100"/>
          <a:sy n="80"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50094161959"/>
          <c:y val="4.6280991735537201E-2"/>
          <c:w val="0.66031073446327704"/>
          <c:h val="0.92727272727272703"/>
        </c:manualLayout>
      </c:layout>
      <c:doughnutChart>
        <c:varyColors val="1"/>
        <c:ser>
          <c:idx val="0"/>
          <c:order val="0"/>
          <c:tx>
            <c:strRef>
              <c:f>Sheet1!$A$2</c:f>
              <c:strCache>
                <c:ptCount val="1"/>
                <c:pt idx="0">
                  <c:v>Email as a Threat Vector</c:v>
                </c:pt>
              </c:strCache>
            </c:strRef>
          </c:tx>
          <c:spPr>
            <a:effectLst>
              <a:innerShdw blurRad="63500" dist="50800" dir="13500000">
                <a:prstClr val="black">
                  <a:alpha val="50000"/>
                </a:prstClr>
              </a:innerShdw>
            </a:effectLst>
          </c:spPr>
          <c:dPt>
            <c:idx val="0"/>
            <c:bubble3D val="0"/>
            <c:spPr>
              <a:solidFill>
                <a:srgbClr val="F7833B"/>
              </a:solidFill>
              <a:ln w="12700" cap="flat" cmpd="sng" algn="ctr">
                <a:noFill/>
                <a:prstDash val="solid"/>
                <a:miter lim="800000"/>
              </a:ln>
              <a:effectLst>
                <a:innerShdw blurRad="63500" dist="50800" dir="13500000">
                  <a:prstClr val="black">
                    <a:alpha val="50000"/>
                  </a:prstClr>
                </a:innerShdw>
              </a:effectLst>
            </c:spPr>
            <c:extLst>
              <c:ext xmlns:c16="http://schemas.microsoft.com/office/drawing/2014/chart" uri="{C3380CC4-5D6E-409C-BE32-E72D297353CC}">
                <c16:uniqueId val="{00000001-2C2E-4EF9-8F01-15E68D576932}"/>
              </c:ext>
            </c:extLst>
          </c:dPt>
          <c:dPt>
            <c:idx val="1"/>
            <c:bubble3D val="0"/>
            <c:spPr>
              <a:solidFill>
                <a:schemeClr val="bg1"/>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3-2C2E-4EF9-8F01-15E68D576932}"/>
              </c:ext>
            </c:extLst>
          </c:dPt>
          <c:dPt>
            <c:idx val="2"/>
            <c:bubble3D val="0"/>
            <c:spPr>
              <a:solidFill>
                <a:schemeClr val="accent3"/>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5-2C2E-4EF9-8F01-15E68D576932}"/>
              </c:ext>
            </c:extLst>
          </c:dPt>
          <c:dPt>
            <c:idx val="3"/>
            <c:bubble3D val="0"/>
            <c:spPr>
              <a:solidFill>
                <a:schemeClr val="accent4"/>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7-2C2E-4EF9-8F01-15E68D576932}"/>
              </c:ext>
            </c:extLst>
          </c:dPt>
          <c:dLbls>
            <c:delete val="1"/>
          </c:dLbls>
          <c:cat>
            <c:strRef>
              <c:f>Sheet1!$A$2:$A$5</c:f>
              <c:strCache>
                <c:ptCount val="1"/>
                <c:pt idx="0">
                  <c:v>Email as a Threat Vector</c:v>
                </c:pt>
              </c:strCache>
            </c:strRef>
          </c:cat>
          <c:val>
            <c:numRef>
              <c:f>Sheet1!$B$2:$B$5</c:f>
              <c:numCache>
                <c:formatCode>0%</c:formatCode>
                <c:ptCount val="4"/>
                <c:pt idx="0">
                  <c:v>0.74</c:v>
                </c:pt>
                <c:pt idx="1">
                  <c:v>0.26</c:v>
                </c:pt>
              </c:numCache>
            </c:numRef>
          </c:val>
          <c:extLst>
            <c:ext xmlns:c16="http://schemas.microsoft.com/office/drawing/2014/chart" uri="{C3380CC4-5D6E-409C-BE32-E72D297353CC}">
              <c16:uniqueId val="{00000008-2C2E-4EF9-8F01-15E68D576932}"/>
            </c:ext>
          </c:extLst>
        </c:ser>
        <c:dLbls>
          <c:showLegendKey val="0"/>
          <c:showVal val="0"/>
          <c:showCatName val="0"/>
          <c:showSerName val="0"/>
          <c:showPercent val="1"/>
          <c:showBubbleSize val="0"/>
          <c:showLeaderLines val="1"/>
        </c:dLbls>
        <c:firstSliceAng val="0"/>
        <c:holeSize val="61"/>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50094161959"/>
          <c:y val="4.6280991735537201E-2"/>
          <c:w val="0.66031073446327704"/>
          <c:h val="0.92727272727272703"/>
        </c:manualLayout>
      </c:layout>
      <c:doughnutChart>
        <c:varyColors val="1"/>
        <c:ser>
          <c:idx val="0"/>
          <c:order val="0"/>
          <c:tx>
            <c:strRef>
              <c:f>Sheet1!$A$2</c:f>
              <c:strCache>
                <c:ptCount val="1"/>
                <c:pt idx="0">
                  <c:v>DataLoss</c:v>
                </c:pt>
              </c:strCache>
            </c:strRef>
          </c:tx>
          <c:spPr>
            <a:effectLst>
              <a:innerShdw blurRad="63500" dist="50800" dir="13500000">
                <a:prstClr val="black">
                  <a:alpha val="50000"/>
                </a:prstClr>
              </a:innerShdw>
            </a:effectLst>
          </c:spPr>
          <c:dPt>
            <c:idx val="0"/>
            <c:bubble3D val="0"/>
            <c:spPr>
              <a:solidFill>
                <a:srgbClr val="F7833B"/>
              </a:solidFill>
              <a:ln w="12700" cap="flat" cmpd="sng" algn="ctr">
                <a:noFill/>
                <a:prstDash val="solid"/>
                <a:miter lim="800000"/>
              </a:ln>
              <a:effectLst>
                <a:innerShdw blurRad="63500" dist="50800" dir="13500000">
                  <a:prstClr val="black">
                    <a:alpha val="50000"/>
                  </a:prstClr>
                </a:innerShdw>
              </a:effectLst>
            </c:spPr>
            <c:extLst>
              <c:ext xmlns:c16="http://schemas.microsoft.com/office/drawing/2014/chart" uri="{C3380CC4-5D6E-409C-BE32-E72D297353CC}">
                <c16:uniqueId val="{00000001-2C2E-4EF9-8F01-15E68D576932}"/>
              </c:ext>
            </c:extLst>
          </c:dPt>
          <c:dPt>
            <c:idx val="1"/>
            <c:bubble3D val="0"/>
            <c:spPr>
              <a:solidFill>
                <a:schemeClr val="bg1"/>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3-2C2E-4EF9-8F01-15E68D576932}"/>
              </c:ext>
            </c:extLst>
          </c:dPt>
          <c:dPt>
            <c:idx val="2"/>
            <c:bubble3D val="0"/>
            <c:spPr>
              <a:solidFill>
                <a:schemeClr val="accent3"/>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5-2C2E-4EF9-8F01-15E68D576932}"/>
              </c:ext>
            </c:extLst>
          </c:dPt>
          <c:dPt>
            <c:idx val="3"/>
            <c:bubble3D val="0"/>
            <c:spPr>
              <a:solidFill>
                <a:schemeClr val="accent4"/>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7-2C2E-4EF9-8F01-15E68D576932}"/>
              </c:ext>
            </c:extLst>
          </c:dPt>
          <c:dLbls>
            <c:delete val="1"/>
          </c:dLbls>
          <c:cat>
            <c:strRef>
              <c:f>Sheet1!$A$2:$A$5</c:f>
              <c:strCache>
                <c:ptCount val="1"/>
                <c:pt idx="0">
                  <c:v>DataLoss</c:v>
                </c:pt>
              </c:strCache>
            </c:strRef>
          </c:cat>
          <c:val>
            <c:numRef>
              <c:f>Sheet1!$B$2:$B$5</c:f>
              <c:numCache>
                <c:formatCode>0%</c:formatCode>
                <c:ptCount val="4"/>
                <c:pt idx="0">
                  <c:v>0.6</c:v>
                </c:pt>
                <c:pt idx="1">
                  <c:v>0.4</c:v>
                </c:pt>
              </c:numCache>
            </c:numRef>
          </c:val>
          <c:extLst>
            <c:ext xmlns:c16="http://schemas.microsoft.com/office/drawing/2014/chart" uri="{C3380CC4-5D6E-409C-BE32-E72D297353CC}">
              <c16:uniqueId val="{00000008-2C2E-4EF9-8F01-15E68D576932}"/>
            </c:ext>
          </c:extLst>
        </c:ser>
        <c:dLbls>
          <c:showLegendKey val="0"/>
          <c:showVal val="0"/>
          <c:showCatName val="0"/>
          <c:showSerName val="0"/>
          <c:showPercent val="1"/>
          <c:showBubbleSize val="0"/>
          <c:showLeaderLines val="1"/>
        </c:dLbls>
        <c:firstSliceAng val="0"/>
        <c:holeSize val="61"/>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799E2-5110-448D-8A3C-3542E658A411}" type="datetimeFigureOut">
              <a:rPr lang="en-US" smtClean="0"/>
              <a:t>3/26/2018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F729D-2A2D-4FEB-8766-8EB23772FECB}" type="slidenum">
              <a:rPr lang="en-US" smtClean="0"/>
              <a:t>‹#›</a:t>
            </a:fld>
            <a:endParaRPr lang="en-US" dirty="0"/>
          </a:p>
        </p:txBody>
      </p:sp>
    </p:spTree>
    <p:extLst>
      <p:ext uri="{BB962C8B-B14F-4D97-AF65-F5344CB8AC3E}">
        <p14:creationId xmlns:p14="http://schemas.microsoft.com/office/powerpoint/2010/main" val="1348025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It’s become a security industry cliché that email is the number one threat vector. </a:t>
            </a:r>
          </a:p>
          <a:p>
            <a:pPr marL="171450" indent="-171450">
              <a:buFont typeface="Arial" panose="020B0604020202020204" pitchFamily="34" charset="0"/>
              <a:buChar char="•"/>
            </a:pPr>
            <a:r>
              <a:rPr lang="en-US" baseline="0" dirty="0"/>
              <a:t>Here’s a recent data point. </a:t>
            </a:r>
            <a:r>
              <a:rPr lang="en-US" sz="1200" kern="1200" dirty="0">
                <a:solidFill>
                  <a:schemeClr val="tx1"/>
                </a:solidFill>
                <a:effectLst/>
                <a:latin typeface="+mn-lt"/>
                <a:ea typeface="+mn-ea"/>
                <a:cs typeface="+mn-cs"/>
              </a:rPr>
              <a:t>In the </a:t>
            </a:r>
            <a:r>
              <a:rPr lang="en-US" dirty="0"/>
              <a:t>2017 Threat Landscape Survey: Users on the Front Line, conducted by the SANS Analyst Program, for the Top Threat Vectors - 74% of the threats entered as an email attachment or link. </a:t>
            </a:r>
            <a:r>
              <a:rPr lang="en-US" dirty="0">
                <a:solidFill>
                  <a:schemeClr val="bg1"/>
                </a:solidFill>
              </a:rPr>
              <a:t>https://</a:t>
            </a:r>
            <a:r>
              <a:rPr lang="en-US" dirty="0" err="1">
                <a:solidFill>
                  <a:schemeClr val="bg1"/>
                </a:solidFill>
              </a:rPr>
              <a:t>www.sans.org</a:t>
            </a:r>
            <a:r>
              <a:rPr lang="en-US" dirty="0">
                <a:solidFill>
                  <a:schemeClr val="bg1"/>
                </a:solidFill>
              </a:rPr>
              <a:t>/reading-room/whitepapers/threats/2017-threat-landscape-survey-users-front-line-37910</a:t>
            </a:r>
          </a:p>
          <a:p>
            <a:pPr marL="171450" indent="-171450">
              <a:buFont typeface="Arial" panose="020B0604020202020204" pitchFamily="34" charset="0"/>
              <a:buChar char="•"/>
            </a:pPr>
            <a:r>
              <a:rPr lang="en-US" dirty="0">
                <a:solidFill>
                  <a:schemeClr val="bg1"/>
                </a:solidFill>
              </a:rPr>
              <a:t>Other studies and estimates have put this percentage as high as 90% or more. </a:t>
            </a:r>
          </a:p>
          <a:p>
            <a:pPr marL="171450" indent="-171450">
              <a:buFont typeface="Arial" panose="020B0604020202020204" pitchFamily="34" charset="0"/>
              <a:buChar char="•"/>
            </a:pPr>
            <a:r>
              <a:rPr lang="en-US" dirty="0">
                <a:solidFill>
                  <a:schemeClr val="bg1"/>
                </a:solidFill>
              </a:rPr>
              <a:t>Clearly email is a huge source of risk for modern organizations. </a:t>
            </a:r>
          </a:p>
          <a:p>
            <a:pPr marL="171450" indent="-171450">
              <a:buFont typeface="Arial" panose="020B0604020202020204" pitchFamily="34" charset="0"/>
              <a:buChar char="•"/>
            </a:pPr>
            <a:r>
              <a:rPr lang="en-US" dirty="0">
                <a:solidFill>
                  <a:schemeClr val="bg1"/>
                </a:solidFill>
              </a:rPr>
              <a:t>Let’s take a look at some recent examples to unpack the reasons why</a:t>
            </a:r>
          </a:p>
        </p:txBody>
      </p:sp>
      <p:sp>
        <p:nvSpPr>
          <p:cNvPr id="4" name="Slide Number Placeholder 3"/>
          <p:cNvSpPr>
            <a:spLocks noGrp="1"/>
          </p:cNvSpPr>
          <p:nvPr>
            <p:ph type="sldNum" sz="quarter" idx="10"/>
          </p:nvPr>
        </p:nvSpPr>
        <p:spPr/>
        <p:txBody>
          <a:bodyPr/>
          <a:lstStyle/>
          <a:p>
            <a:fld id="{713F729D-2A2D-4FEB-8766-8EB23772FECB}" type="slidenum">
              <a:rPr lang="en-US" smtClean="0"/>
              <a:t>3</a:t>
            </a:fld>
            <a:endParaRPr lang="en-US" dirty="0"/>
          </a:p>
        </p:txBody>
      </p:sp>
    </p:spTree>
    <p:extLst>
      <p:ext uri="{BB962C8B-B14F-4D97-AF65-F5344CB8AC3E}">
        <p14:creationId xmlns:p14="http://schemas.microsoft.com/office/powerpoint/2010/main" val="67744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threats evolved, we improved on the spam firewall, which became the modern email gateway</a:t>
            </a:r>
          </a:p>
          <a:p>
            <a:pPr marL="171450" indent="-171450">
              <a:buFont typeface="Arial" panose="020B0604020202020204" pitchFamily="34" charset="0"/>
              <a:buChar char="•"/>
            </a:pPr>
            <a:r>
              <a:rPr lang="en-US" dirty="0"/>
              <a:t>We included things like data loss prevention and encryption to stop leakage of sensitive information</a:t>
            </a:r>
          </a:p>
          <a:p>
            <a:pPr marL="171450" indent="-171450">
              <a:buFont typeface="Arial" panose="020B0604020202020204" pitchFamily="34" charset="0"/>
              <a:buChar char="•"/>
            </a:pPr>
            <a:r>
              <a:rPr lang="en-US" dirty="0"/>
              <a:t>Backup and archiving, which don’t actually sit on the gateway, provided important capabilities to recover from accidental deletion and to archive mail for compliance or storage purposes</a:t>
            </a:r>
          </a:p>
        </p:txBody>
      </p:sp>
      <p:sp>
        <p:nvSpPr>
          <p:cNvPr id="4" name="Slide Number Placeholder 3"/>
          <p:cNvSpPr>
            <a:spLocks noGrp="1"/>
          </p:cNvSpPr>
          <p:nvPr>
            <p:ph type="sldNum" sz="quarter" idx="10"/>
          </p:nvPr>
        </p:nvSpPr>
        <p:spPr/>
        <p:txBody>
          <a:bodyPr/>
          <a:lstStyle/>
          <a:p>
            <a:fld id="{713F729D-2A2D-4FEB-8766-8EB23772FECB}" type="slidenum">
              <a:rPr lang="en-US" smtClean="0"/>
              <a:t>15</a:t>
            </a:fld>
            <a:endParaRPr lang="en-US" dirty="0"/>
          </a:p>
        </p:txBody>
      </p:sp>
    </p:spTree>
    <p:extLst>
      <p:ext uri="{BB962C8B-B14F-4D97-AF65-F5344CB8AC3E}">
        <p14:creationId xmlns:p14="http://schemas.microsoft.com/office/powerpoint/2010/main" val="247476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the rise of zero day threats – threats that were new or custom and therefore couldn’t be caught by backwards looking signatures – the industry needed a new approach</a:t>
            </a:r>
          </a:p>
          <a:p>
            <a:pPr marL="171450" indent="-171450">
              <a:buFont typeface="Arial" panose="020B0604020202020204" pitchFamily="34" charset="0"/>
              <a:buChar char="•"/>
            </a:pPr>
            <a:r>
              <a:rPr lang="en-US" dirty="0"/>
              <a:t>Sandboxing is a technique that doesn’t rely on having seen a specific attack before. It puts a potentially malicious message into a virtual environment to see if it does anything nefarious</a:t>
            </a:r>
          </a:p>
        </p:txBody>
      </p:sp>
      <p:sp>
        <p:nvSpPr>
          <p:cNvPr id="4" name="Slide Number Placeholder 3"/>
          <p:cNvSpPr>
            <a:spLocks noGrp="1"/>
          </p:cNvSpPr>
          <p:nvPr>
            <p:ph type="sldNum" sz="quarter" idx="10"/>
          </p:nvPr>
        </p:nvSpPr>
        <p:spPr/>
        <p:txBody>
          <a:bodyPr/>
          <a:lstStyle/>
          <a:p>
            <a:fld id="{713F729D-2A2D-4FEB-8766-8EB23772FECB}" type="slidenum">
              <a:rPr lang="en-US" smtClean="0"/>
              <a:t>16</a:t>
            </a:fld>
            <a:endParaRPr lang="en-US" dirty="0"/>
          </a:p>
        </p:txBody>
      </p:sp>
    </p:spTree>
    <p:extLst>
      <p:ext uri="{BB962C8B-B14F-4D97-AF65-F5344CB8AC3E}">
        <p14:creationId xmlns:p14="http://schemas.microsoft.com/office/powerpoint/2010/main" val="2026865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both traditional gateway security and advanced threat protection techniques like sandboxing both rely on spotting a malicious payload</a:t>
            </a:r>
          </a:p>
          <a:p>
            <a:pPr marL="171450" indent="-171450">
              <a:buFont typeface="Arial" panose="020B0604020202020204" pitchFamily="34" charset="0"/>
              <a:buChar char="•"/>
            </a:pPr>
            <a:r>
              <a:rPr lang="en-US" dirty="0"/>
              <a:t>These defenses look for a piece of malware – either a bad attachment with a virus or a link to a malicious website</a:t>
            </a:r>
          </a:p>
          <a:p>
            <a:pPr marL="171450" indent="-171450">
              <a:buFont typeface="Arial" panose="020B0604020202020204" pitchFamily="34" charset="0"/>
              <a:buChar char="•"/>
            </a:pPr>
            <a:r>
              <a:rPr lang="en-US" dirty="0"/>
              <a:t>Social engineering attacks don’t contain links or attachments – they try to trick users into doing something </a:t>
            </a:r>
          </a:p>
          <a:p>
            <a:pPr marL="171450" indent="-171450">
              <a:buFont typeface="Arial" panose="020B0604020202020204" pitchFamily="34" charset="0"/>
              <a:buChar char="•"/>
            </a:pPr>
            <a:r>
              <a:rPr lang="en-US" dirty="0"/>
              <a:t>To a gateway, a social engineering, business email compromise or CEO fraud attack looks just like any other piece of email</a:t>
            </a:r>
          </a:p>
        </p:txBody>
      </p:sp>
      <p:sp>
        <p:nvSpPr>
          <p:cNvPr id="4" name="Slide Number Placeholder 3"/>
          <p:cNvSpPr>
            <a:spLocks noGrp="1"/>
          </p:cNvSpPr>
          <p:nvPr>
            <p:ph type="sldNum" sz="quarter" idx="10"/>
          </p:nvPr>
        </p:nvSpPr>
        <p:spPr/>
        <p:txBody>
          <a:bodyPr/>
          <a:lstStyle/>
          <a:p>
            <a:fld id="{713F729D-2A2D-4FEB-8766-8EB23772FECB}" type="slidenum">
              <a:rPr lang="en-US" smtClean="0"/>
              <a:t>17</a:t>
            </a:fld>
            <a:endParaRPr lang="en-US" dirty="0"/>
          </a:p>
        </p:txBody>
      </p:sp>
    </p:spTree>
    <p:extLst>
      <p:ext uri="{BB962C8B-B14F-4D97-AF65-F5344CB8AC3E}">
        <p14:creationId xmlns:p14="http://schemas.microsoft.com/office/powerpoint/2010/main" val="1185726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if that weren’t bad enough, the bad guys have realized that executives frequently access both work and personal email from a unified inbox</a:t>
            </a:r>
          </a:p>
          <a:p>
            <a:pPr marL="171450" indent="-171450">
              <a:buFont typeface="Arial" panose="020B0604020202020204" pitchFamily="34" charset="0"/>
              <a:buChar char="•"/>
            </a:pPr>
            <a:r>
              <a:rPr lang="en-US" dirty="0"/>
              <a:t>The unsecured personal email account is a soft entry point into the executive inbox, and as a result phishing attacks through the back door can be brutally effective</a:t>
            </a:r>
          </a:p>
        </p:txBody>
      </p:sp>
      <p:sp>
        <p:nvSpPr>
          <p:cNvPr id="4" name="Slide Number Placeholder 3"/>
          <p:cNvSpPr>
            <a:spLocks noGrp="1"/>
          </p:cNvSpPr>
          <p:nvPr>
            <p:ph type="sldNum" sz="quarter" idx="10"/>
          </p:nvPr>
        </p:nvSpPr>
        <p:spPr/>
        <p:txBody>
          <a:bodyPr/>
          <a:lstStyle/>
          <a:p>
            <a:fld id="{713F729D-2A2D-4FEB-8766-8EB23772FECB}" type="slidenum">
              <a:rPr lang="en-US" smtClean="0"/>
              <a:t>18</a:t>
            </a:fld>
            <a:endParaRPr lang="en-US" dirty="0"/>
          </a:p>
        </p:txBody>
      </p:sp>
    </p:spTree>
    <p:extLst>
      <p:ext uri="{BB962C8B-B14F-4D97-AF65-F5344CB8AC3E}">
        <p14:creationId xmlns:p14="http://schemas.microsoft.com/office/powerpoint/2010/main" val="61578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early 2000’s, the network security perimeter collapsed – it became important to secure data wherever it lived on the network</a:t>
            </a:r>
          </a:p>
          <a:p>
            <a:pPr marL="171450" indent="-171450">
              <a:buFont typeface="Arial" panose="020B0604020202020204" pitchFamily="34" charset="0"/>
              <a:buChar char="•"/>
            </a:pPr>
            <a:r>
              <a:rPr lang="en-US" dirty="0"/>
              <a:t>We are at a similar moment for email security</a:t>
            </a:r>
          </a:p>
          <a:p>
            <a:pPr marL="171450" indent="-171450">
              <a:buFont typeface="Arial" panose="020B0604020202020204" pitchFamily="34" charset="0"/>
              <a:buChar char="•"/>
            </a:pPr>
            <a:r>
              <a:rPr lang="en-US" dirty="0"/>
              <a:t>Securing the gateway is still necessary, but the threats have moved beyond the gateway. It’s no longer sufficient. </a:t>
            </a:r>
          </a:p>
        </p:txBody>
      </p:sp>
      <p:sp>
        <p:nvSpPr>
          <p:cNvPr id="4" name="Slide Number Placeholder 3"/>
          <p:cNvSpPr>
            <a:spLocks noGrp="1"/>
          </p:cNvSpPr>
          <p:nvPr>
            <p:ph type="sldNum" sz="quarter" idx="10"/>
          </p:nvPr>
        </p:nvSpPr>
        <p:spPr/>
        <p:txBody>
          <a:bodyPr/>
          <a:lstStyle/>
          <a:p>
            <a:fld id="{713F729D-2A2D-4FEB-8766-8EB23772FECB}" type="slidenum">
              <a:rPr lang="en-US" smtClean="0"/>
              <a:t>19</a:t>
            </a:fld>
            <a:endParaRPr lang="en-US" dirty="0"/>
          </a:p>
        </p:txBody>
      </p:sp>
    </p:spTree>
    <p:extLst>
      <p:ext uri="{BB962C8B-B14F-4D97-AF65-F5344CB8AC3E}">
        <p14:creationId xmlns:p14="http://schemas.microsoft.com/office/powerpoint/2010/main" val="19147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does a modern email protection stack look like? </a:t>
            </a:r>
          </a:p>
          <a:p>
            <a:pPr marL="171450" indent="-171450">
              <a:buFont typeface="Arial" panose="020B0604020202020204" pitchFamily="34" charset="0"/>
              <a:buChar char="•"/>
            </a:pPr>
            <a:r>
              <a:rPr lang="en-US" dirty="0"/>
              <a:t>It all starts with the mailbox. Whether you’re on a cloud service like Office 365 or </a:t>
            </a:r>
            <a:r>
              <a:rPr lang="en-US" dirty="0" err="1"/>
              <a:t>Gsuite</a:t>
            </a:r>
            <a:r>
              <a:rPr lang="en-US" dirty="0"/>
              <a:t>, on </a:t>
            </a:r>
            <a:r>
              <a:rPr lang="en-US" dirty="0" err="1"/>
              <a:t>prem</a:t>
            </a:r>
            <a:r>
              <a:rPr lang="en-US" dirty="0"/>
              <a:t> or in a hybrid configuration, the defenses are the same</a:t>
            </a:r>
          </a:p>
          <a:p>
            <a:pPr marL="171450" indent="-171450">
              <a:buFont typeface="Arial" panose="020B0604020202020204" pitchFamily="34" charset="0"/>
              <a:buChar char="•"/>
            </a:pPr>
            <a:r>
              <a:rPr lang="en-US" dirty="0"/>
              <a:t>The gateway is as important as ever, so make sure you have inbound and outbound security deployed, including traditional signature defenses and advanced techniques like sandboxing. Secure yourself against accidental and malicious data loss with encryption and DLP and archive important emails for compliance and/or storage reasons</a:t>
            </a:r>
          </a:p>
          <a:p>
            <a:pPr marL="171450" indent="-171450">
              <a:buFont typeface="Arial" panose="020B0604020202020204" pitchFamily="34" charset="0"/>
              <a:buChar char="•"/>
            </a:pPr>
            <a:r>
              <a:rPr lang="en-US" dirty="0"/>
              <a:t>On top of that, ensure resiliency with backup to recover from accidental or malicious deletion of data and a continuity service to ensure that critical emails can get sent during an outage</a:t>
            </a:r>
          </a:p>
          <a:p>
            <a:pPr marL="171450" indent="-171450">
              <a:buFont typeface="Arial" panose="020B0604020202020204" pitchFamily="34" charset="0"/>
              <a:buChar char="•"/>
            </a:pPr>
            <a:r>
              <a:rPr lang="en-US" dirty="0"/>
              <a:t>To stop attacks that bypass the gateway, artificial intelligence can predict how likely an email is to be to or from the person it purports to be from</a:t>
            </a:r>
          </a:p>
          <a:p>
            <a:pPr marL="171450" indent="-171450">
              <a:buFont typeface="Arial" panose="020B0604020202020204" pitchFamily="34" charset="0"/>
              <a:buChar char="•"/>
            </a:pPr>
            <a:r>
              <a:rPr lang="en-US" dirty="0"/>
              <a:t>And the DMARC standard is useful to make sure that bad actors aren’t send sending spam and phishing attacks using your domain and brand</a:t>
            </a:r>
          </a:p>
          <a:p>
            <a:pPr marL="171450" indent="-171450">
              <a:buFont typeface="Arial" panose="020B0604020202020204" pitchFamily="34" charset="0"/>
              <a:buChar char="•"/>
            </a:pPr>
            <a:r>
              <a:rPr lang="en-US" dirty="0"/>
              <a:t>Finally, as the last line of defense against email that comes in through personal accounts, it’s critical to turn your users from a liability into a control. Phishing simulation and training makes your executives resilient. </a:t>
            </a:r>
          </a:p>
        </p:txBody>
      </p:sp>
      <p:sp>
        <p:nvSpPr>
          <p:cNvPr id="4" name="Slide Number Placeholder 3"/>
          <p:cNvSpPr>
            <a:spLocks noGrp="1"/>
          </p:cNvSpPr>
          <p:nvPr>
            <p:ph type="sldNum" sz="quarter" idx="10"/>
          </p:nvPr>
        </p:nvSpPr>
        <p:spPr/>
        <p:txBody>
          <a:bodyPr/>
          <a:lstStyle/>
          <a:p>
            <a:fld id="{713F729D-2A2D-4FEB-8766-8EB23772FECB}" type="slidenum">
              <a:rPr lang="en-US" smtClean="0"/>
              <a:t>20</a:t>
            </a:fld>
            <a:endParaRPr lang="en-US" dirty="0"/>
          </a:p>
        </p:txBody>
      </p:sp>
    </p:spTree>
    <p:extLst>
      <p:ext uri="{BB962C8B-B14F-4D97-AF65-F5344CB8AC3E}">
        <p14:creationId xmlns:p14="http://schemas.microsoft.com/office/powerpoint/2010/main" val="734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fact, we’ve built our product portfolio to support that layered approach to security</a:t>
            </a:r>
          </a:p>
          <a:p>
            <a:pPr marL="171450" indent="-171450">
              <a:buFont typeface="Arial" panose="020B0604020202020204" pitchFamily="34" charset="0"/>
              <a:buChar char="•"/>
            </a:pPr>
            <a:r>
              <a:rPr lang="en-US" dirty="0"/>
              <a:t>Barracuda Essentials provides gateway defenses and resiliency</a:t>
            </a:r>
          </a:p>
          <a:p>
            <a:pPr marL="171450" indent="-171450">
              <a:buFont typeface="Arial" panose="020B0604020202020204" pitchFamily="34" charset="0"/>
              <a:buChar char="•"/>
            </a:pPr>
            <a:r>
              <a:rPr lang="en-US" dirty="0"/>
              <a:t>Barracuda Sentinel stops brand hijacking and catches social engineering attacks using artificial intelligence</a:t>
            </a:r>
          </a:p>
          <a:p>
            <a:pPr marL="171450" indent="-171450">
              <a:buFont typeface="Arial" panose="020B0604020202020204" pitchFamily="34" charset="0"/>
              <a:buChar char="•"/>
            </a:pPr>
            <a:r>
              <a:rPr lang="en-US" dirty="0"/>
              <a:t>And Barracuda </a:t>
            </a:r>
            <a:r>
              <a:rPr lang="en-US" dirty="0" err="1"/>
              <a:t>PhishLine</a:t>
            </a:r>
            <a:r>
              <a:rPr lang="en-US" dirty="0"/>
              <a:t> provides the last line of defense – training your employees to spot and thwart phishing attacks on unsecured personal accounts</a:t>
            </a:r>
          </a:p>
          <a:p>
            <a:pPr marL="171450" indent="-171450">
              <a:buFont typeface="Arial" panose="020B0604020202020204" pitchFamily="34" charset="0"/>
              <a:buChar char="•"/>
            </a:pPr>
            <a:r>
              <a:rPr lang="en-US" dirty="0"/>
              <a:t>The approach is totally modular, letting you layer in defense where you need a boost, or use all three components for the ultimate in protection</a:t>
            </a:r>
          </a:p>
        </p:txBody>
      </p:sp>
      <p:sp>
        <p:nvSpPr>
          <p:cNvPr id="4" name="Slide Number Placeholder 3"/>
          <p:cNvSpPr>
            <a:spLocks noGrp="1"/>
          </p:cNvSpPr>
          <p:nvPr>
            <p:ph type="sldNum" sz="quarter" idx="10"/>
          </p:nvPr>
        </p:nvSpPr>
        <p:spPr/>
        <p:txBody>
          <a:bodyPr/>
          <a:lstStyle/>
          <a:p>
            <a:fld id="{713F729D-2A2D-4FEB-8766-8EB23772FECB}" type="slidenum">
              <a:rPr lang="en-US" smtClean="0"/>
              <a:t>21</a:t>
            </a:fld>
            <a:endParaRPr lang="en-US" dirty="0"/>
          </a:p>
        </p:txBody>
      </p:sp>
    </p:spTree>
    <p:extLst>
      <p:ext uri="{BB962C8B-B14F-4D97-AF65-F5344CB8AC3E}">
        <p14:creationId xmlns:p14="http://schemas.microsoft.com/office/powerpoint/2010/main" val="3967604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this slide before, and we’ll see it again to reinforce the breadth of our security portfolio.</a:t>
            </a:r>
          </a:p>
          <a:p>
            <a:endParaRPr lang="en-US" dirty="0"/>
          </a:p>
          <a:p>
            <a:r>
              <a:rPr lang="en-US" dirty="0"/>
              <a:t>Also, we want to contrast it with the security features Microsoft provides.</a:t>
            </a:r>
          </a:p>
        </p:txBody>
      </p:sp>
      <p:sp>
        <p:nvSpPr>
          <p:cNvPr id="4" name="Slide Number Placeholder 3"/>
          <p:cNvSpPr>
            <a:spLocks noGrp="1"/>
          </p:cNvSpPr>
          <p:nvPr>
            <p:ph type="sldNum" sz="quarter" idx="10"/>
          </p:nvPr>
        </p:nvSpPr>
        <p:spPr/>
        <p:txBody>
          <a:bodyPr/>
          <a:lstStyle/>
          <a:p>
            <a:fld id="{713F729D-2A2D-4FEB-8766-8EB23772FECB}" type="slidenum">
              <a:rPr lang="en-US" smtClean="0"/>
              <a:t>22</a:t>
            </a:fld>
            <a:endParaRPr lang="en-US"/>
          </a:p>
        </p:txBody>
      </p:sp>
    </p:spTree>
    <p:extLst>
      <p:ext uri="{BB962C8B-B14F-4D97-AF65-F5344CB8AC3E}">
        <p14:creationId xmlns:p14="http://schemas.microsoft.com/office/powerpoint/2010/main" val="339731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provides email security with Exchange Online Protection (EOP) and Advanced Threat Protection (ATP) and includes both archiving and eDiscovery capabilities, but that’s where they stop.</a:t>
            </a:r>
          </a:p>
          <a:p>
            <a:endParaRPr lang="en-US" dirty="0"/>
          </a:p>
          <a:p>
            <a:r>
              <a:rPr lang="en-US" dirty="0"/>
              <a:t>They don’t offer the comprehensive solution to email security that we do.</a:t>
            </a:r>
          </a:p>
        </p:txBody>
      </p:sp>
      <p:sp>
        <p:nvSpPr>
          <p:cNvPr id="4" name="Slide Number Placeholder 3"/>
          <p:cNvSpPr>
            <a:spLocks noGrp="1"/>
          </p:cNvSpPr>
          <p:nvPr>
            <p:ph type="sldNum" sz="quarter" idx="10"/>
          </p:nvPr>
        </p:nvSpPr>
        <p:spPr/>
        <p:txBody>
          <a:bodyPr/>
          <a:lstStyle/>
          <a:p>
            <a:fld id="{713F729D-2A2D-4FEB-8766-8EB23772FECB}" type="slidenum">
              <a:rPr lang="en-US" smtClean="0"/>
              <a:t>23</a:t>
            </a:fld>
            <a:endParaRPr lang="en-US"/>
          </a:p>
        </p:txBody>
      </p:sp>
    </p:spTree>
    <p:extLst>
      <p:ext uri="{BB962C8B-B14F-4D97-AF65-F5344CB8AC3E}">
        <p14:creationId xmlns:p14="http://schemas.microsoft.com/office/powerpoint/2010/main" val="29909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provides email security with Exchange Online Protection (EOP) and Advanced Threat Protection (ATP) and includes both archiving and eDiscovery capabilities, but that’s where they stop.</a:t>
            </a:r>
          </a:p>
          <a:p>
            <a:endParaRPr lang="en-US" dirty="0"/>
          </a:p>
          <a:p>
            <a:r>
              <a:rPr lang="en-US" dirty="0"/>
              <a:t>They don’t offer the comprehensive solution to email security that we do.</a:t>
            </a:r>
          </a:p>
        </p:txBody>
      </p:sp>
      <p:sp>
        <p:nvSpPr>
          <p:cNvPr id="4" name="Slide Number Placeholder 3"/>
          <p:cNvSpPr>
            <a:spLocks noGrp="1"/>
          </p:cNvSpPr>
          <p:nvPr>
            <p:ph type="sldNum" sz="quarter" idx="10"/>
          </p:nvPr>
        </p:nvSpPr>
        <p:spPr/>
        <p:txBody>
          <a:bodyPr/>
          <a:lstStyle/>
          <a:p>
            <a:fld id="{713F729D-2A2D-4FEB-8766-8EB23772FECB}" type="slidenum">
              <a:rPr lang="en-US" smtClean="0"/>
              <a:t>24</a:t>
            </a:fld>
            <a:endParaRPr lang="en-US"/>
          </a:p>
        </p:txBody>
      </p:sp>
    </p:spTree>
    <p:extLst>
      <p:ext uri="{BB962C8B-B14F-4D97-AF65-F5344CB8AC3E}">
        <p14:creationId xmlns:p14="http://schemas.microsoft.com/office/powerpoint/2010/main" val="47354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Almost everyday we hear about a new phishing/spam/malware/ ransomware attack. </a:t>
            </a:r>
          </a:p>
          <a:p>
            <a:pPr marL="171450" indent="-171450">
              <a:buFont typeface="Arial" panose="020B0604020202020204" pitchFamily="34" charset="0"/>
              <a:buChar char="•"/>
            </a:pPr>
            <a:r>
              <a:rPr lang="en-US" baseline="0" dirty="0"/>
              <a:t>Here are some examples pulled from the headlines</a:t>
            </a:r>
          </a:p>
          <a:p>
            <a:pPr marL="171450" indent="-171450">
              <a:buFont typeface="Arial" panose="020B0604020202020204" pitchFamily="34" charset="0"/>
              <a:buChar char="•"/>
            </a:pPr>
            <a:r>
              <a:rPr lang="en-US" baseline="0" dirty="0"/>
              <a:t>These threats are a constant worry for small, medium and large organizations across all industries.</a:t>
            </a:r>
          </a:p>
          <a:p>
            <a:pPr marL="171450" indent="-171450">
              <a:buFont typeface="Arial" panose="020B0604020202020204" pitchFamily="34" charset="0"/>
              <a:buChar char="•"/>
            </a:pPr>
            <a:r>
              <a:rPr lang="en-US" baseline="0" dirty="0"/>
              <a:t>From volumetric spam to regulatory compliance issues to CEO impersonation or “business email compromise” attacks email remains a target</a:t>
            </a:r>
          </a:p>
        </p:txBody>
      </p:sp>
      <p:sp>
        <p:nvSpPr>
          <p:cNvPr id="4" name="Slide Number Placeholder 3"/>
          <p:cNvSpPr>
            <a:spLocks noGrp="1"/>
          </p:cNvSpPr>
          <p:nvPr>
            <p:ph type="sldNum" sz="quarter" idx="10"/>
          </p:nvPr>
        </p:nvSpPr>
        <p:spPr/>
        <p:txBody>
          <a:bodyPr/>
          <a:lstStyle/>
          <a:p>
            <a:fld id="{713F729D-2A2D-4FEB-8766-8EB23772FECB}" type="slidenum">
              <a:rPr lang="en-US" smtClean="0"/>
              <a:t>4</a:t>
            </a:fld>
            <a:endParaRPr lang="en-US" dirty="0"/>
          </a:p>
        </p:txBody>
      </p:sp>
    </p:spTree>
    <p:extLst>
      <p:ext uri="{BB962C8B-B14F-4D97-AF65-F5344CB8AC3E}">
        <p14:creationId xmlns:p14="http://schemas.microsoft.com/office/powerpoint/2010/main" val="3397077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provides email security with Exchange Online Protection (EOP) and Advanced Threat Protection (ATP) and includes both archiving and eDiscovery capabilities, but that’s where they stop.</a:t>
            </a:r>
          </a:p>
          <a:p>
            <a:endParaRPr lang="en-US" dirty="0"/>
          </a:p>
          <a:p>
            <a:r>
              <a:rPr lang="en-US" dirty="0"/>
              <a:t>They don’t offer the comprehensive solution to email security that we do.</a:t>
            </a:r>
          </a:p>
        </p:txBody>
      </p:sp>
      <p:sp>
        <p:nvSpPr>
          <p:cNvPr id="4" name="Slide Number Placeholder 3"/>
          <p:cNvSpPr>
            <a:spLocks noGrp="1"/>
          </p:cNvSpPr>
          <p:nvPr>
            <p:ph type="sldNum" sz="quarter" idx="10"/>
          </p:nvPr>
        </p:nvSpPr>
        <p:spPr/>
        <p:txBody>
          <a:bodyPr/>
          <a:lstStyle/>
          <a:p>
            <a:fld id="{713F729D-2A2D-4FEB-8766-8EB23772FECB}" type="slidenum">
              <a:rPr lang="en-US" smtClean="0"/>
              <a:t>25</a:t>
            </a:fld>
            <a:endParaRPr lang="en-US"/>
          </a:p>
        </p:txBody>
      </p:sp>
    </p:spTree>
    <p:extLst>
      <p:ext uri="{BB962C8B-B14F-4D97-AF65-F5344CB8AC3E}">
        <p14:creationId xmlns:p14="http://schemas.microsoft.com/office/powerpoint/2010/main" val="1555616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6913"/>
            <a:ext cx="6205538" cy="3490912"/>
          </a:xfrm>
        </p:spPr>
      </p:sp>
      <p:sp>
        <p:nvSpPr>
          <p:cNvPr id="3" name="Notes Placeholder 2"/>
          <p:cNvSpPr>
            <a:spLocks noGrp="1"/>
          </p:cNvSpPr>
          <p:nvPr>
            <p:ph type="body" idx="1"/>
          </p:nvPr>
        </p:nvSpPr>
        <p:spPr/>
        <p:txBody>
          <a:bodyPr/>
          <a:lstStyle/>
          <a:p>
            <a:r>
              <a:rPr lang="en-US" dirty="0"/>
              <a:t>Data</a:t>
            </a:r>
            <a:r>
              <a:rPr lang="en-US" baseline="0" dirty="0"/>
              <a:t>centers, employees same place</a:t>
            </a:r>
          </a:p>
          <a:p>
            <a:r>
              <a:rPr lang="en-US" baseline="0" dirty="0"/>
              <a:t>Data was created and accessed from same place</a:t>
            </a:r>
          </a:p>
          <a:p>
            <a:endParaRPr lang="en-US" baseline="0" dirty="0"/>
          </a:p>
          <a:p>
            <a:r>
              <a:rPr lang="en-US" baseline="0" dirty="0"/>
              <a:t>Now </a:t>
            </a:r>
            <a:r>
              <a:rPr lang="mr-IN" baseline="0" dirty="0"/>
              <a:t>–</a:t>
            </a:r>
            <a:r>
              <a:rPr lang="en-US" baseline="0" dirty="0"/>
              <a:t> distributed environments, remote/sales offices, buses trains cars planes</a:t>
            </a:r>
          </a:p>
          <a:p>
            <a:r>
              <a:rPr lang="en-US" baseline="0" dirty="0"/>
              <a:t>Mobile</a:t>
            </a:r>
          </a:p>
          <a:p>
            <a:r>
              <a:rPr lang="en-US" baseline="0" dirty="0"/>
              <a:t>Data is distributed, needs to be accessed from anywhere</a:t>
            </a:r>
          </a:p>
          <a:p>
            <a:endParaRPr lang="en-US" dirty="0"/>
          </a:p>
        </p:txBody>
      </p:sp>
      <p:sp>
        <p:nvSpPr>
          <p:cNvPr id="4" name="Slide Number Placeholder 3"/>
          <p:cNvSpPr>
            <a:spLocks noGrp="1"/>
          </p:cNvSpPr>
          <p:nvPr>
            <p:ph type="sldNum" sz="quarter" idx="10"/>
          </p:nvPr>
        </p:nvSpPr>
        <p:spPr/>
        <p:txBody>
          <a:bodyPr/>
          <a:lstStyle/>
          <a:p>
            <a:fld id="{E450F144-A799-354E-B086-FFAF0D2B7CF3}" type="slidenum">
              <a:rPr lang="en-US" smtClean="0"/>
              <a:pPr/>
              <a:t>27</a:t>
            </a:fld>
            <a:endParaRPr lang="en-US"/>
          </a:p>
        </p:txBody>
      </p:sp>
    </p:spTree>
    <p:extLst>
      <p:ext uri="{BB962C8B-B14F-4D97-AF65-F5344CB8AC3E}">
        <p14:creationId xmlns:p14="http://schemas.microsoft.com/office/powerpoint/2010/main" val="1952905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physical</a:t>
            </a:r>
          </a:p>
          <a:p>
            <a:r>
              <a:rPr lang="en-US" dirty="0" err="1"/>
              <a:t>Saas</a:t>
            </a:r>
            <a:r>
              <a:rPr lang="en-US" dirty="0"/>
              <a:t> applications</a:t>
            </a:r>
          </a:p>
          <a:p>
            <a:r>
              <a:rPr lang="en-US" dirty="0"/>
              <a:t>Public cloud platforms </a:t>
            </a:r>
            <a:r>
              <a:rPr lang="mr-IN" dirty="0"/>
              <a:t>–</a:t>
            </a:r>
            <a:r>
              <a:rPr lang="en-US" dirty="0"/>
              <a:t> azure AWS</a:t>
            </a:r>
          </a:p>
        </p:txBody>
      </p:sp>
      <p:sp>
        <p:nvSpPr>
          <p:cNvPr id="4" name="Slide Number Placeholder 3"/>
          <p:cNvSpPr>
            <a:spLocks noGrp="1"/>
          </p:cNvSpPr>
          <p:nvPr>
            <p:ph type="sldNum" sz="quarter" idx="10"/>
          </p:nvPr>
        </p:nvSpPr>
        <p:spPr/>
        <p:txBody>
          <a:bodyPr/>
          <a:lstStyle/>
          <a:p>
            <a:fld id="{713F729D-2A2D-4FEB-8766-8EB23772FECB}" type="slidenum">
              <a:rPr lang="en-US" smtClean="0"/>
              <a:t>28</a:t>
            </a:fld>
            <a:endParaRPr lang="en-US"/>
          </a:p>
        </p:txBody>
      </p:sp>
    </p:spTree>
    <p:extLst>
      <p:ext uri="{BB962C8B-B14F-4D97-AF65-F5344CB8AC3E}">
        <p14:creationId xmlns:p14="http://schemas.microsoft.com/office/powerpoint/2010/main" val="1431046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worse </a:t>
            </a:r>
            <a:r>
              <a:rPr lang="mr-IN" dirty="0"/>
              <a:t>–</a:t>
            </a:r>
            <a:r>
              <a:rPr lang="en-US" dirty="0"/>
              <a:t> most organizations have a mix</a:t>
            </a:r>
            <a:r>
              <a:rPr lang="en-US" baseline="0" dirty="0"/>
              <a:t> of legacy physical servers, virtual environments, and cloud that needs to be protected </a:t>
            </a:r>
            <a:r>
              <a:rPr lang="mr-IN" baseline="0" dirty="0"/>
              <a:t>–</a:t>
            </a:r>
            <a:r>
              <a:rPr lang="en-US" baseline="0" dirty="0"/>
              <a:t> further complicating their data protection needs.</a:t>
            </a:r>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29</a:t>
            </a:fld>
            <a:endParaRPr lang="en-US"/>
          </a:p>
        </p:txBody>
      </p:sp>
    </p:spTree>
    <p:extLst>
      <p:ext uri="{BB962C8B-B14F-4D97-AF65-F5344CB8AC3E}">
        <p14:creationId xmlns:p14="http://schemas.microsoft.com/office/powerpoint/2010/main" val="3859170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what </a:t>
            </a:r>
            <a:r>
              <a:rPr lang="en-US" baseline="0" dirty="0" err="1"/>
              <a:t>hasn</a:t>
            </a:r>
            <a:r>
              <a:rPr lang="mr-IN" baseline="0" dirty="0"/>
              <a:t>’</a:t>
            </a:r>
            <a:r>
              <a:rPr lang="en-US" baseline="0" dirty="0"/>
              <a:t>t changed</a:t>
            </a:r>
            <a:r>
              <a:rPr lang="mr-IN" baseline="0" dirty="0"/>
              <a:t>…</a:t>
            </a:r>
            <a:r>
              <a:rPr lang="en-US" baseline="0" dirty="0"/>
              <a:t> are the threats</a:t>
            </a:r>
          </a:p>
          <a:p>
            <a:endParaRPr lang="en-US" baseline="0" dirty="0"/>
          </a:p>
          <a:p>
            <a:r>
              <a:rPr lang="en-US" baseline="0" dirty="0"/>
              <a:t>Natural disaster</a:t>
            </a:r>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31</a:t>
            </a:fld>
            <a:endParaRPr lang="en-US"/>
          </a:p>
        </p:txBody>
      </p:sp>
    </p:spTree>
    <p:extLst>
      <p:ext uri="{BB962C8B-B14F-4D97-AF65-F5344CB8AC3E}">
        <p14:creationId xmlns:p14="http://schemas.microsoft.com/office/powerpoint/2010/main" val="1866804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corruption</a:t>
            </a:r>
          </a:p>
        </p:txBody>
      </p:sp>
      <p:sp>
        <p:nvSpPr>
          <p:cNvPr id="4" name="Slide Number Placeholder 3"/>
          <p:cNvSpPr>
            <a:spLocks noGrp="1"/>
          </p:cNvSpPr>
          <p:nvPr>
            <p:ph type="sldNum" sz="quarter" idx="10"/>
          </p:nvPr>
        </p:nvSpPr>
        <p:spPr/>
        <p:txBody>
          <a:bodyPr/>
          <a:lstStyle/>
          <a:p>
            <a:fld id="{713F729D-2A2D-4FEB-8766-8EB23772FECB}" type="slidenum">
              <a:rPr lang="en-US" smtClean="0"/>
              <a:t>32</a:t>
            </a:fld>
            <a:endParaRPr lang="en-US"/>
          </a:p>
        </p:txBody>
      </p:sp>
    </p:spTree>
    <p:extLst>
      <p:ext uri="{BB962C8B-B14F-4D97-AF65-F5344CB8AC3E}">
        <p14:creationId xmlns:p14="http://schemas.microsoft.com/office/powerpoint/2010/main" val="927833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Ransomware is top of mind for every organization</a:t>
            </a:r>
          </a:p>
        </p:txBody>
      </p:sp>
      <p:sp>
        <p:nvSpPr>
          <p:cNvPr id="4" name="Slide Number Placeholder 3"/>
          <p:cNvSpPr>
            <a:spLocks noGrp="1"/>
          </p:cNvSpPr>
          <p:nvPr>
            <p:ph type="sldNum" sz="quarter" idx="10"/>
          </p:nvPr>
        </p:nvSpPr>
        <p:spPr/>
        <p:txBody>
          <a:bodyPr/>
          <a:lstStyle/>
          <a:p>
            <a:fld id="{93A61577-C423-4285-A0C0-729A012EA797}" type="slidenum">
              <a:rPr lang="en-US" smtClean="0"/>
              <a:t>33</a:t>
            </a:fld>
            <a:endParaRPr lang="en-US"/>
          </a:p>
        </p:txBody>
      </p:sp>
    </p:spTree>
    <p:extLst>
      <p:ext uri="{BB962C8B-B14F-4D97-AF65-F5344CB8AC3E}">
        <p14:creationId xmlns:p14="http://schemas.microsoft.com/office/powerpoint/2010/main" val="3692968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error</a:t>
            </a:r>
          </a:p>
          <a:p>
            <a:r>
              <a:rPr lang="en-US" dirty="0"/>
              <a:t>Used to be </a:t>
            </a:r>
            <a:r>
              <a:rPr lang="mr-IN" dirty="0"/>
              <a:t>–</a:t>
            </a:r>
            <a:endParaRPr lang="en-US" dirty="0"/>
          </a:p>
          <a:p>
            <a:r>
              <a:rPr lang="en-US" dirty="0"/>
              <a:t>Now</a:t>
            </a:r>
            <a:r>
              <a:rPr lang="mr-IN" dirty="0"/>
              <a:t>…</a:t>
            </a:r>
            <a:endParaRPr lang="en-US" dirty="0"/>
          </a:p>
          <a:p>
            <a:endParaRPr lang="en-US" dirty="0"/>
          </a:p>
          <a:p>
            <a:r>
              <a:rPr lang="en-US" dirty="0"/>
              <a:t>Remember when S3 was down a few months ago?</a:t>
            </a:r>
          </a:p>
        </p:txBody>
      </p:sp>
      <p:sp>
        <p:nvSpPr>
          <p:cNvPr id="4" name="Slide Number Placeholder 3"/>
          <p:cNvSpPr>
            <a:spLocks noGrp="1"/>
          </p:cNvSpPr>
          <p:nvPr>
            <p:ph type="sldNum" sz="quarter" idx="10"/>
          </p:nvPr>
        </p:nvSpPr>
        <p:spPr/>
        <p:txBody>
          <a:bodyPr/>
          <a:lstStyle/>
          <a:p>
            <a:fld id="{713F729D-2A2D-4FEB-8766-8EB23772FECB}" type="slidenum">
              <a:rPr lang="en-US" smtClean="0"/>
              <a:t>34</a:t>
            </a:fld>
            <a:endParaRPr lang="en-US"/>
          </a:p>
        </p:txBody>
      </p:sp>
    </p:spTree>
    <p:extLst>
      <p:ext uri="{BB962C8B-B14F-4D97-AF65-F5344CB8AC3E}">
        <p14:creationId xmlns:p14="http://schemas.microsoft.com/office/powerpoint/2010/main" val="4252652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gitlab</a:t>
            </a:r>
            <a:r>
              <a:rPr lang="en-US" dirty="0"/>
              <a:t> also</a:t>
            </a:r>
          </a:p>
          <a:p>
            <a:endParaRPr lang="en-US" dirty="0"/>
          </a:p>
          <a:p>
            <a:r>
              <a:rPr lang="en-US" dirty="0"/>
              <a:t>Not barracuda Backup</a:t>
            </a:r>
          </a:p>
        </p:txBody>
      </p:sp>
      <p:sp>
        <p:nvSpPr>
          <p:cNvPr id="4" name="Slide Number Placeholder 3"/>
          <p:cNvSpPr>
            <a:spLocks noGrp="1"/>
          </p:cNvSpPr>
          <p:nvPr>
            <p:ph type="sldNum" sz="quarter" idx="10"/>
          </p:nvPr>
        </p:nvSpPr>
        <p:spPr/>
        <p:txBody>
          <a:bodyPr/>
          <a:lstStyle/>
          <a:p>
            <a:fld id="{713F729D-2A2D-4FEB-8766-8EB23772FECB}" type="slidenum">
              <a:rPr lang="en-US" smtClean="0"/>
              <a:t>35</a:t>
            </a:fld>
            <a:endParaRPr lang="en-US"/>
          </a:p>
        </p:txBody>
      </p:sp>
    </p:spTree>
    <p:extLst>
      <p:ext uri="{BB962C8B-B14F-4D97-AF65-F5344CB8AC3E}">
        <p14:creationId xmlns:p14="http://schemas.microsoft.com/office/powerpoint/2010/main" val="35927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It’s become a security industry cliché that email is the number one threat vector. </a:t>
            </a:r>
          </a:p>
          <a:p>
            <a:pPr marL="171450" indent="-171450">
              <a:buFont typeface="Arial" panose="020B0604020202020204" pitchFamily="34" charset="0"/>
              <a:buChar char="•"/>
            </a:pPr>
            <a:r>
              <a:rPr lang="en-US" baseline="0" dirty="0"/>
              <a:t>Here’s a recent data point. </a:t>
            </a:r>
            <a:r>
              <a:rPr lang="en-US" sz="1200" kern="1200" dirty="0">
                <a:solidFill>
                  <a:schemeClr val="tx1"/>
                </a:solidFill>
                <a:effectLst/>
                <a:latin typeface="+mn-lt"/>
                <a:ea typeface="+mn-ea"/>
                <a:cs typeface="+mn-cs"/>
              </a:rPr>
              <a:t>In the </a:t>
            </a:r>
            <a:r>
              <a:rPr lang="en-US" dirty="0"/>
              <a:t>2017 Threat Landscape Survey: Users on the Front Line, conducted by the SANS Analyst Program, for the Top Threat Vectors - 74% of the threats entered as an email attachment or link. </a:t>
            </a:r>
            <a:r>
              <a:rPr lang="en-US" dirty="0">
                <a:solidFill>
                  <a:schemeClr val="bg1"/>
                </a:solidFill>
              </a:rPr>
              <a:t>https://</a:t>
            </a:r>
            <a:r>
              <a:rPr lang="en-US" dirty="0" err="1">
                <a:solidFill>
                  <a:schemeClr val="bg1"/>
                </a:solidFill>
              </a:rPr>
              <a:t>www.sans.org</a:t>
            </a:r>
            <a:r>
              <a:rPr lang="en-US" dirty="0">
                <a:solidFill>
                  <a:schemeClr val="bg1"/>
                </a:solidFill>
              </a:rPr>
              <a:t>/reading-room/whitepapers/threats/2017-threat-landscape-survey-users-front-line-37910</a:t>
            </a:r>
          </a:p>
          <a:p>
            <a:pPr marL="171450" indent="-171450">
              <a:buFont typeface="Arial" panose="020B0604020202020204" pitchFamily="34" charset="0"/>
              <a:buChar char="•"/>
            </a:pPr>
            <a:r>
              <a:rPr lang="en-US" dirty="0">
                <a:solidFill>
                  <a:schemeClr val="bg1"/>
                </a:solidFill>
              </a:rPr>
              <a:t>Other studies and estimates have put this percentage as high as 90% or more. </a:t>
            </a:r>
          </a:p>
          <a:p>
            <a:pPr marL="171450" indent="-171450">
              <a:buFont typeface="Arial" panose="020B0604020202020204" pitchFamily="34" charset="0"/>
              <a:buChar char="•"/>
            </a:pPr>
            <a:r>
              <a:rPr lang="en-US" dirty="0">
                <a:solidFill>
                  <a:schemeClr val="bg1"/>
                </a:solidFill>
              </a:rPr>
              <a:t>Clearly email is a huge source of risk for modern organizations. </a:t>
            </a:r>
          </a:p>
          <a:p>
            <a:pPr marL="171450" indent="-171450">
              <a:buFont typeface="Arial" panose="020B0604020202020204" pitchFamily="34" charset="0"/>
              <a:buChar char="•"/>
            </a:pPr>
            <a:r>
              <a:rPr lang="en-US" dirty="0">
                <a:solidFill>
                  <a:schemeClr val="bg1"/>
                </a:solidFill>
              </a:rPr>
              <a:t>Let’s take a look at some recent examples to unpack the reasons why</a:t>
            </a:r>
          </a:p>
        </p:txBody>
      </p:sp>
      <p:sp>
        <p:nvSpPr>
          <p:cNvPr id="4" name="Slide Number Placeholder 3"/>
          <p:cNvSpPr>
            <a:spLocks noGrp="1"/>
          </p:cNvSpPr>
          <p:nvPr>
            <p:ph type="sldNum" sz="quarter" idx="10"/>
          </p:nvPr>
        </p:nvSpPr>
        <p:spPr/>
        <p:txBody>
          <a:bodyPr/>
          <a:lstStyle/>
          <a:p>
            <a:fld id="{713F729D-2A2D-4FEB-8766-8EB23772FECB}" type="slidenum">
              <a:rPr lang="en-US" smtClean="0"/>
              <a:t>36</a:t>
            </a:fld>
            <a:endParaRPr lang="en-US" dirty="0"/>
          </a:p>
        </p:txBody>
      </p:sp>
    </p:spTree>
    <p:extLst>
      <p:ext uri="{BB962C8B-B14F-4D97-AF65-F5344CB8AC3E}">
        <p14:creationId xmlns:p14="http://schemas.microsoft.com/office/powerpoint/2010/main" val="302361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this slide is intentionally a bit of an oversimplification. If you get someone who nitpicks the order or phrasing, just say “you’re absolutely right. This is an oversimplification that’s here to make a point”]</a:t>
            </a:r>
          </a:p>
          <a:p>
            <a:pPr marL="171450" indent="-171450">
              <a:buFont typeface="Arial" panose="020B0604020202020204" pitchFamily="34" charset="0"/>
              <a:buChar char="•"/>
            </a:pPr>
            <a:r>
              <a:rPr lang="en-US" dirty="0"/>
              <a:t>In fact, things seem to be getting more complicated and risky over time</a:t>
            </a:r>
          </a:p>
          <a:p>
            <a:pPr marL="171450" indent="-171450">
              <a:buFont typeface="Arial" panose="020B0604020202020204" pitchFamily="34" charset="0"/>
              <a:buChar char="•"/>
            </a:pPr>
            <a:r>
              <a:rPr lang="en-US" dirty="0"/>
              <a:t>This makes sense – as our defenses get better, the adversary exhaust the low hanging fruit and have to turn to more sophisticated attacks</a:t>
            </a:r>
          </a:p>
          <a:p>
            <a:pPr marL="171450" indent="-171450">
              <a:buFont typeface="Arial" panose="020B0604020202020204" pitchFamily="34" charset="0"/>
              <a:buChar char="•"/>
            </a:pPr>
            <a:r>
              <a:rPr lang="en-US" dirty="0"/>
              <a:t>In the early days, it was a “spray and pray” approach – cast a wide net and prey on a large volume of unsophisticated targets</a:t>
            </a:r>
          </a:p>
          <a:p>
            <a:pPr marL="171450" indent="-171450">
              <a:buFont typeface="Arial" panose="020B0604020202020204" pitchFamily="34" charset="0"/>
              <a:buChar char="•"/>
            </a:pPr>
            <a:r>
              <a:rPr lang="en-US" dirty="0"/>
              <a:t>In the wake of Enron, regulations started to crack down on computing controls, and stringent regulations like SOX and HIPAA looked at email as a source of compliance risk</a:t>
            </a:r>
          </a:p>
          <a:p>
            <a:pPr marL="171450" indent="-171450">
              <a:buFont typeface="Arial" panose="020B0604020202020204" pitchFamily="34" charset="0"/>
              <a:buChar char="•"/>
            </a:pPr>
            <a:r>
              <a:rPr lang="en-US" dirty="0"/>
              <a:t>The bad guys realized that antivirus was doing an ok job stopping run of the mill spam and malware, so they started writing custom, “zero day” attacks that  could evade traditional email</a:t>
            </a:r>
          </a:p>
          <a:p>
            <a:pPr marL="171450" indent="-171450">
              <a:buFont typeface="Arial" panose="020B0604020202020204" pitchFamily="34" charset="0"/>
              <a:buChar char="•"/>
            </a:pPr>
            <a:r>
              <a:rPr lang="en-US" dirty="0"/>
              <a:t>They realized that humans are the weakest link in the security defense chain and started launching phishing attacks</a:t>
            </a:r>
          </a:p>
          <a:p>
            <a:pPr marL="171450" indent="-171450">
              <a:buFont typeface="Arial" panose="020B0604020202020204" pitchFamily="34" charset="0"/>
              <a:buChar char="•"/>
            </a:pPr>
            <a:r>
              <a:rPr lang="en-US" dirty="0"/>
              <a:t>As phishing attacks used corporate brands, companies found that they lost customer trust and had more trouble engaging customers through email</a:t>
            </a:r>
          </a:p>
          <a:p>
            <a:pPr marL="171450" indent="-171450">
              <a:buFont typeface="Arial" panose="020B0604020202020204" pitchFamily="34" charset="0"/>
              <a:buChar char="•"/>
            </a:pPr>
            <a:r>
              <a:rPr lang="en-US" dirty="0"/>
              <a:t>Ransomware was an innovation that helped criminals more easily monetize their activity</a:t>
            </a:r>
          </a:p>
          <a:p>
            <a:pPr marL="171450" indent="-171450">
              <a:buFont typeface="Arial" panose="020B0604020202020204" pitchFamily="34" charset="0"/>
              <a:buChar char="•"/>
            </a:pPr>
            <a:r>
              <a:rPr lang="en-US" dirty="0"/>
              <a:t>And continuing with the theme of ease of monetization, attackers started using social engineering to convince executives to wire funds or disclose sensitive information</a:t>
            </a:r>
          </a:p>
          <a:p>
            <a:pPr marL="171450" indent="-171450">
              <a:buFont typeface="Arial" panose="020B0604020202020204" pitchFamily="34" charset="0"/>
              <a:buChar char="•"/>
            </a:pPr>
            <a:r>
              <a:rPr lang="en-US" dirty="0"/>
              <a:t>And as corporate defenses got better, the bad guys have started phishing </a:t>
            </a:r>
            <a:r>
              <a:rPr lang="en-US" dirty="0" err="1"/>
              <a:t>executioves</a:t>
            </a:r>
            <a:r>
              <a:rPr lang="en-US" dirty="0"/>
              <a:t> through unsecured personal accounts. With the rise of unified inboxes, it’s not always clear whether an email is from a personal or corporate account, which helps them succeed</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5</a:t>
            </a:fld>
            <a:endParaRPr lang="en-US" dirty="0"/>
          </a:p>
        </p:txBody>
      </p:sp>
    </p:spTree>
    <p:extLst>
      <p:ext uri="{BB962C8B-B14F-4D97-AF65-F5344CB8AC3E}">
        <p14:creationId xmlns:p14="http://schemas.microsoft.com/office/powerpoint/2010/main" val="285172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protect against data corruption,</a:t>
            </a:r>
            <a:r>
              <a:rPr lang="en-US" baseline="0" dirty="0"/>
              <a:t> advanced persistent threats such as ransomware, and human error </a:t>
            </a:r>
            <a:r>
              <a:rPr lang="mr-IN" baseline="0" dirty="0"/>
              <a:t>–</a:t>
            </a:r>
            <a:r>
              <a:rPr lang="en-US" baseline="0" dirty="0"/>
              <a:t> which used to be somebody spilling their coffee on the server or tripping over network wires, but today means an incorrectly configured application or users accidentally, but permanently deleting important information.</a:t>
            </a:r>
            <a:endParaRPr lang="en-US" dirty="0"/>
          </a:p>
        </p:txBody>
      </p:sp>
      <p:sp>
        <p:nvSpPr>
          <p:cNvPr id="4" name="Slide Number Placeholder 3"/>
          <p:cNvSpPr>
            <a:spLocks noGrp="1"/>
          </p:cNvSpPr>
          <p:nvPr>
            <p:ph type="sldNum" sz="quarter" idx="10"/>
          </p:nvPr>
        </p:nvSpPr>
        <p:spPr/>
        <p:txBody>
          <a:bodyPr/>
          <a:lstStyle/>
          <a:p>
            <a:fld id="{E450F144-A799-354E-B086-FFAF0D2B7CF3}" type="slidenum">
              <a:rPr lang="en-US" smtClean="0"/>
              <a:pPr/>
              <a:t>38</a:t>
            </a:fld>
            <a:endParaRPr lang="en-US"/>
          </a:p>
        </p:txBody>
      </p:sp>
    </p:spTree>
    <p:extLst>
      <p:ext uri="{BB962C8B-B14F-4D97-AF65-F5344CB8AC3E}">
        <p14:creationId xmlns:p14="http://schemas.microsoft.com/office/powerpoint/2010/main" val="3781413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Barracuda, we’ve been on the front lines of the battle since 2003 and we know a few things about email</a:t>
            </a:r>
          </a:p>
        </p:txBody>
      </p:sp>
      <p:sp>
        <p:nvSpPr>
          <p:cNvPr id="4" name="Slide Number Placeholder 3"/>
          <p:cNvSpPr>
            <a:spLocks noGrp="1"/>
          </p:cNvSpPr>
          <p:nvPr>
            <p:ph type="sldNum" sz="quarter" idx="10"/>
          </p:nvPr>
        </p:nvSpPr>
        <p:spPr/>
        <p:txBody>
          <a:bodyPr/>
          <a:lstStyle/>
          <a:p>
            <a:fld id="{713F729D-2A2D-4FEB-8766-8EB23772FECB}" type="slidenum">
              <a:rPr lang="en-US" smtClean="0"/>
              <a:t>39</a:t>
            </a:fld>
            <a:endParaRPr lang="en-US" dirty="0"/>
          </a:p>
        </p:txBody>
      </p:sp>
    </p:spTree>
    <p:extLst>
      <p:ext uri="{BB962C8B-B14F-4D97-AF65-F5344CB8AC3E}">
        <p14:creationId xmlns:p14="http://schemas.microsoft.com/office/powerpoint/2010/main" val="466529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41</a:t>
            </a:fld>
            <a:endParaRPr lang="en-US" dirty="0"/>
          </a:p>
        </p:txBody>
      </p:sp>
    </p:spTree>
    <p:extLst>
      <p:ext uri="{BB962C8B-B14F-4D97-AF65-F5344CB8AC3E}">
        <p14:creationId xmlns:p14="http://schemas.microsoft.com/office/powerpoint/2010/main" val="2490389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Hayward Tyler was hit with a ransomware attack, but thanks to Barracuda Backup, the criminals didn’t get a penny, and Hayward Tyler got right back to work.</a:t>
            </a:r>
          </a:p>
          <a:p>
            <a:pPr marL="285750" indent="-285750">
              <a:spcAft>
                <a:spcPts val="600"/>
              </a:spcAft>
              <a:buFont typeface="Arial" panose="020B0604020202020204" pitchFamily="34" charset="0"/>
              <a:buChar char="•"/>
            </a:pPr>
            <a:endParaRPr lang="en-US" sz="12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Attackers tried to take down Bingham County servers with ransomware and demanded over $25,000, but Bingham County didn’t have pay, nor did they lose a thing because they were protected by Barracuda Backup.</a:t>
            </a:r>
          </a:p>
          <a:p>
            <a:pPr marL="285750" indent="-285750">
              <a:spcAft>
                <a:spcPts val="600"/>
              </a:spcAft>
              <a:buFont typeface="Arial" panose="020B0604020202020204" pitchFamily="34" charset="0"/>
              <a:buChar char="•"/>
            </a:pPr>
            <a:endParaRPr lang="en-US" sz="12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"Barracuda Backup has provided us with seamless restores... It is great to be able to restore files that may have been inadvertently deleted or saved over good data. Now file restores are simple and fast.”</a:t>
            </a:r>
            <a:br>
              <a:rPr lang="en-US" sz="1200" dirty="0">
                <a:solidFill>
                  <a:schemeClr val="bg1"/>
                </a:solidFill>
                <a:latin typeface="Myriad Pro Light" panose="020B0403030403020204" pitchFamily="34" charset="0"/>
              </a:rPr>
            </a:br>
            <a:r>
              <a:rPr lang="en-US" sz="1200" i="1" dirty="0">
                <a:solidFill>
                  <a:schemeClr val="tx1">
                    <a:lumMod val="50000"/>
                    <a:lumOff val="50000"/>
                  </a:schemeClr>
                </a:solidFill>
                <a:latin typeface="Myriad Pro Light" panose="020B0403030403020204" pitchFamily="34" charset="0"/>
              </a:rPr>
              <a:t>-Mechanicsburg Area School District</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42</a:t>
            </a:fld>
            <a:endParaRPr lang="en-US" dirty="0"/>
          </a:p>
        </p:txBody>
      </p:sp>
    </p:spTree>
    <p:extLst>
      <p:ext uri="{BB962C8B-B14F-4D97-AF65-F5344CB8AC3E}">
        <p14:creationId xmlns:p14="http://schemas.microsoft.com/office/powerpoint/2010/main" val="2482302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"Unboxing to backing up our entire @VMware infrastructure took 10 minutes. Simple." </a:t>
            </a:r>
            <a:br>
              <a:rPr lang="en-US" sz="1200" dirty="0">
                <a:solidFill>
                  <a:schemeClr val="bg1"/>
                </a:solidFill>
                <a:latin typeface="Myriad Pro Light" panose="020B0403030403020204" pitchFamily="34" charset="0"/>
              </a:rPr>
            </a:br>
            <a:r>
              <a:rPr lang="en-US" sz="1200" i="1" dirty="0">
                <a:solidFill>
                  <a:schemeClr val="tx1">
                    <a:lumMod val="50000"/>
                    <a:lumOff val="50000"/>
                  </a:schemeClr>
                </a:solidFill>
                <a:latin typeface="Myriad Pro Light" panose="020B0403030403020204" pitchFamily="34" charset="0"/>
              </a:rPr>
              <a:t>-StorageReview.com</a:t>
            </a:r>
          </a:p>
          <a:p>
            <a:pPr marL="285750" indent="-285750">
              <a:spcAft>
                <a:spcPts val="600"/>
              </a:spcAft>
              <a:buFont typeface="Arial" panose="020B0604020202020204" pitchFamily="34" charset="0"/>
              <a:buChar char="•"/>
            </a:pPr>
            <a:endParaRPr lang="en-US" sz="12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Over 300 backup appliances across thousands of servers managed through a single administration console for one of our MSP partners.</a:t>
            </a:r>
          </a:p>
          <a:p>
            <a:pPr marL="285750" indent="-285750">
              <a:spcAft>
                <a:spcPts val="600"/>
              </a:spcAft>
              <a:buFont typeface="Arial" panose="020B0604020202020204" pitchFamily="34" charset="0"/>
              <a:buChar char="•"/>
            </a:pPr>
            <a:endParaRPr lang="en-US" sz="12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Drew Marine needed a quick solution to protect data across 20 locations. They deployed 11 Barracuda Backup appliances without the need for additional IT staff.</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43</a:t>
            </a:fld>
            <a:endParaRPr lang="en-US" dirty="0"/>
          </a:p>
        </p:txBody>
      </p:sp>
    </p:spTree>
    <p:extLst>
      <p:ext uri="{BB962C8B-B14F-4D97-AF65-F5344CB8AC3E}">
        <p14:creationId xmlns:p14="http://schemas.microsoft.com/office/powerpoint/2010/main" val="3695541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Worldwide unit volume leader in purpose-built backup appliances (PBBA) for the last 22 quarters in a row.</a:t>
            </a:r>
            <a:br>
              <a:rPr lang="en-US" sz="1200" dirty="0">
                <a:solidFill>
                  <a:schemeClr val="bg1"/>
                </a:solidFill>
                <a:latin typeface="Myriad Pro Light" panose="020B0403030403020204" pitchFamily="34" charset="0"/>
              </a:rPr>
            </a:br>
            <a:r>
              <a:rPr lang="en-US" sz="1200" i="1" dirty="0">
                <a:solidFill>
                  <a:schemeClr val="tx1">
                    <a:lumMod val="50000"/>
                    <a:lumOff val="50000"/>
                  </a:schemeClr>
                </a:solidFill>
                <a:latin typeface="Myriad Pro Light" panose="020B0403030403020204" pitchFamily="34" charset="0"/>
              </a:rPr>
              <a:t>-International Data Company (IDC)</a:t>
            </a:r>
          </a:p>
          <a:p>
            <a:pPr marL="285750" indent="-285750">
              <a:spcAft>
                <a:spcPts val="600"/>
              </a:spcAft>
              <a:buFont typeface="Arial" panose="020B0604020202020204" pitchFamily="34" charset="0"/>
              <a:buChar char="•"/>
            </a:pPr>
            <a:endParaRPr lang="en-US" sz="12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Over 39,000 purpose-built backup appliances deployed worldwide.</a:t>
            </a:r>
          </a:p>
          <a:p>
            <a:pPr marL="285750" indent="-285750">
              <a:spcAft>
                <a:spcPts val="600"/>
              </a:spcAft>
              <a:buFont typeface="Arial" panose="020B0604020202020204" pitchFamily="34" charset="0"/>
              <a:buChar char="•"/>
            </a:pPr>
            <a:endParaRPr lang="en-US" sz="12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American Radio Relay League needed a straightforward solution to protect a mix of 45 virtual and physical email, database, and file servers. Barracuda Backup helped cut time spent on backups by 90%.</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44</a:t>
            </a:fld>
            <a:endParaRPr lang="en-US" dirty="0"/>
          </a:p>
        </p:txBody>
      </p:sp>
    </p:spTree>
    <p:extLst>
      <p:ext uri="{BB962C8B-B14F-4D97-AF65-F5344CB8AC3E}">
        <p14:creationId xmlns:p14="http://schemas.microsoft.com/office/powerpoint/2010/main" val="2296983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currently </a:t>
            </a:r>
            <a:r>
              <a:rPr lang="en-US" baseline="0" dirty="0"/>
              <a:t>deploying complicated multi-vendor solutions instead of an all-in-one appliance?</a:t>
            </a:r>
          </a:p>
          <a:p>
            <a:r>
              <a:rPr lang="en-US" baseline="0" dirty="0"/>
              <a:t>Do you not have the resources for a remote data center for offsite replication?</a:t>
            </a:r>
          </a:p>
          <a:p>
            <a:r>
              <a:rPr lang="en-US" baseline="0" dirty="0"/>
              <a:t>Do you not have enough time to manage complex backup products?</a:t>
            </a:r>
          </a:p>
          <a:p>
            <a:r>
              <a:rPr lang="en-US" baseline="0" dirty="0"/>
              <a:t>Are you managing multiple backup products for different sources?</a:t>
            </a:r>
          </a:p>
          <a:p>
            <a:r>
              <a:rPr lang="en-US" baseline="0" dirty="0"/>
              <a:t>Are you still using tape for backup?</a:t>
            </a:r>
            <a:endParaRPr lang="en-US" dirty="0"/>
          </a:p>
          <a:p>
            <a:endParaRPr lang="en-US" dirty="0"/>
          </a:p>
        </p:txBody>
      </p:sp>
      <p:sp>
        <p:nvSpPr>
          <p:cNvPr id="4" name="Slide Number Placeholder 3"/>
          <p:cNvSpPr>
            <a:spLocks noGrp="1"/>
          </p:cNvSpPr>
          <p:nvPr>
            <p:ph type="sldNum" sz="quarter" idx="10"/>
          </p:nvPr>
        </p:nvSpPr>
        <p:spPr/>
        <p:txBody>
          <a:bodyPr/>
          <a:lstStyle/>
          <a:p>
            <a:fld id="{E450F144-A799-354E-B086-FFAF0D2B7CF3}" type="slidenum">
              <a:rPr lang="en-US" smtClean="0"/>
              <a:pPr/>
              <a:t>46</a:t>
            </a:fld>
            <a:endParaRPr lang="en-US"/>
          </a:p>
        </p:txBody>
      </p:sp>
    </p:spTree>
    <p:extLst>
      <p:ext uri="{BB962C8B-B14F-4D97-AF65-F5344CB8AC3E}">
        <p14:creationId xmlns:p14="http://schemas.microsoft.com/office/powerpoint/2010/main" val="3617772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believe in nickel-and-diming our customers, so we made Barracuda Backup easy to buy.</a:t>
            </a:r>
          </a:p>
          <a:p>
            <a:endParaRPr lang="en-US" dirty="0"/>
          </a:p>
          <a:p>
            <a:r>
              <a:rPr lang="en-US" dirty="0"/>
              <a:t>We Offer simple pricing with no per-application</a:t>
            </a:r>
            <a:r>
              <a:rPr lang="en-US" baseline="0" dirty="0"/>
              <a:t> or per-feature fees, no agent fees and no complex pricing like you would find with most other backup solutions.</a:t>
            </a:r>
          </a:p>
          <a:p>
            <a:endParaRPr lang="en-US" baseline="0" dirty="0"/>
          </a:p>
          <a:p>
            <a:r>
              <a:rPr lang="en-US" baseline="0" dirty="0"/>
              <a:t>In fact, just think about when you were looking at </a:t>
            </a:r>
            <a:r>
              <a:rPr lang="en-US" baseline="0" dirty="0" err="1"/>
              <a:t>commvault</a:t>
            </a:r>
            <a:r>
              <a:rPr lang="en-US" baseline="0" dirty="0"/>
              <a:t> or </a:t>
            </a:r>
            <a:r>
              <a:rPr lang="en-US" baseline="0" dirty="0" err="1"/>
              <a:t>symantec</a:t>
            </a:r>
            <a:r>
              <a:rPr lang="en-US" baseline="0" dirty="0"/>
              <a:t>, now </a:t>
            </a:r>
            <a:r>
              <a:rPr lang="en-US" baseline="0" dirty="0" err="1"/>
              <a:t>veritas</a:t>
            </a:r>
            <a:r>
              <a:rPr lang="en-US" baseline="0" dirty="0"/>
              <a:t> </a:t>
            </a:r>
            <a:r>
              <a:rPr lang="mr-IN" baseline="0" dirty="0"/>
              <a:t>–</a:t>
            </a:r>
            <a:r>
              <a:rPr lang="en-US" baseline="0" dirty="0"/>
              <a:t> how many line items were on that PO? 10-20-sometimes-50? Barracuda Backup POs have 2-4 line items, making it easy, and simple to buy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47</a:t>
            </a:fld>
            <a:endParaRPr lang="en-US"/>
          </a:p>
        </p:txBody>
      </p:sp>
    </p:spTree>
    <p:extLst>
      <p:ext uri="{BB962C8B-B14F-4D97-AF65-F5344CB8AC3E}">
        <p14:creationId xmlns:p14="http://schemas.microsoft.com/office/powerpoint/2010/main" val="1962589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we’re super proud of at Barracuda is how easy Barracuda Backup is to install. </a:t>
            </a:r>
          </a:p>
          <a:p>
            <a:endParaRPr lang="en-US" dirty="0"/>
          </a:p>
          <a:p>
            <a:r>
              <a:rPr lang="en-US" dirty="0"/>
              <a:t>Most deployments take</a:t>
            </a:r>
            <a:r>
              <a:rPr lang="en-US" baseline="0" dirty="0"/>
              <a:t> less than an hour from unboxing to up and running, and replicating data remotely. We sent one of our larger Barracuda Backup 890 solutions to Storage Review and they were able start backing up their entire VMware infrastructure in 10 minutes. 10 minutes! </a:t>
            </a:r>
          </a:p>
          <a:p>
            <a:endParaRPr lang="en-US" baseline="0" dirty="0"/>
          </a:p>
          <a:p>
            <a:r>
              <a:rPr lang="en-US" baseline="0" dirty="0"/>
              <a:t>In fact, one of our Barracuda marketing guys were able to get his up and running in 14 minutes with no prior experience whatsoever. That’s how easy Barracuda Backup is to install.</a:t>
            </a:r>
            <a:endParaRPr lang="en-US" dirty="0"/>
          </a:p>
          <a:p>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48</a:t>
            </a:fld>
            <a:endParaRPr lang="en-US"/>
          </a:p>
        </p:txBody>
      </p:sp>
    </p:spTree>
    <p:extLst>
      <p:ext uri="{BB962C8B-B14F-4D97-AF65-F5344CB8AC3E}">
        <p14:creationId xmlns:p14="http://schemas.microsoft.com/office/powerpoint/2010/main" val="2353950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I’ve shown you how easy Barracuda Backup is to buy and install, let me explain how</a:t>
            </a:r>
            <a:r>
              <a:rPr lang="en-US" baseline="0" dirty="0"/>
              <a:t> easy it is to manage from a day-to-day perspective.</a:t>
            </a:r>
          </a:p>
          <a:p>
            <a:endParaRPr lang="en-US" baseline="0" dirty="0"/>
          </a:p>
          <a:p>
            <a:r>
              <a:rPr lang="en-US" baseline="0" dirty="0"/>
              <a:t>Like our other Barracuda products, Barracuda Backup can be managed with Cloud Control – our cloud-based central management that offers seamless multisite administration for all our products. So you can manage backups from your desk, a hotel when you’re on the road, or even on the beach while you’re sipping piña coladas.</a:t>
            </a:r>
          </a:p>
          <a:p>
            <a:endParaRPr lang="en-US" baseline="0" dirty="0"/>
          </a:p>
          <a:p>
            <a:r>
              <a:rPr lang="en-US" baseline="0" dirty="0"/>
              <a:t>For organizations that are cloud-adverse or running in private environments, Barracuda Backup can also be managed with Local Control – our easy local management interface.</a:t>
            </a:r>
            <a:endParaRPr lang="en-US" dirty="0"/>
          </a:p>
          <a:p>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49</a:t>
            </a:fld>
            <a:endParaRPr lang="en-US"/>
          </a:p>
        </p:txBody>
      </p:sp>
    </p:spTree>
    <p:extLst>
      <p:ext uri="{BB962C8B-B14F-4D97-AF65-F5344CB8AC3E}">
        <p14:creationId xmlns:p14="http://schemas.microsoft.com/office/powerpoint/2010/main" val="343381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Barracuda, we’ve been on the front lines of the battle since 2003 and we know a few things about email</a:t>
            </a:r>
          </a:p>
        </p:txBody>
      </p:sp>
      <p:sp>
        <p:nvSpPr>
          <p:cNvPr id="4" name="Slide Number Placeholder 3"/>
          <p:cNvSpPr>
            <a:spLocks noGrp="1"/>
          </p:cNvSpPr>
          <p:nvPr>
            <p:ph type="sldNum" sz="quarter" idx="10"/>
          </p:nvPr>
        </p:nvSpPr>
        <p:spPr/>
        <p:txBody>
          <a:bodyPr/>
          <a:lstStyle/>
          <a:p>
            <a:fld id="{713F729D-2A2D-4FEB-8766-8EB23772FECB}" type="slidenum">
              <a:rPr lang="en-US" smtClean="0"/>
              <a:t>6</a:t>
            </a:fld>
            <a:endParaRPr lang="en-US" dirty="0"/>
          </a:p>
        </p:txBody>
      </p:sp>
    </p:spTree>
    <p:extLst>
      <p:ext uri="{BB962C8B-B14F-4D97-AF65-F5344CB8AC3E}">
        <p14:creationId xmlns:p14="http://schemas.microsoft.com/office/powerpoint/2010/main" val="2797295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as a complete solution, customers can protect physical servers, virtual machines, and SaaS applications with Barracuda Backup. The solution can be deployed as an all-in-one physical appliance or as software that leverages existing storage and compute infrastructures. Data can then be replicated to Barracuda Cloud, Amazon Web Services, remote physical appliances, or remote virtual appliances for ultimate flexibility. And for customers who</a:t>
            </a:r>
            <a:r>
              <a:rPr lang="en-US" sz="1200" b="0" i="0" kern="1200" baseline="0" dirty="0">
                <a:solidFill>
                  <a:schemeClr val="tx1"/>
                </a:solidFill>
                <a:effectLst/>
                <a:latin typeface="+mn-lt"/>
                <a:ea typeface="+mn-ea"/>
                <a:cs typeface="+mn-cs"/>
              </a:rPr>
              <a:t> have extended retention policies, we offer long-term retention through offsite vaulting to Barracuda Cloud, or the ability to export into external media, tapes, or AWS VTLs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50F144-A799-354E-B086-FFAF0D2B7CF3}" type="slidenum">
              <a:rPr lang="en-US" smtClean="0"/>
              <a:pPr/>
              <a:t>50</a:t>
            </a:fld>
            <a:endParaRPr lang="en-US"/>
          </a:p>
        </p:txBody>
      </p:sp>
    </p:spTree>
    <p:extLst>
      <p:ext uri="{BB962C8B-B14F-4D97-AF65-F5344CB8AC3E}">
        <p14:creationId xmlns:p14="http://schemas.microsoft.com/office/powerpoint/2010/main" val="3939450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diving deeper</a:t>
            </a:r>
            <a:r>
              <a:rPr lang="en-US" baseline="0" dirty="0"/>
              <a:t> into the physical appliances. We’ve made significant upgrades to the portfolio over the past year. Last year, we significantly increased performance of our agent and replication times. We’ve increased the capacity, compute, and memory of the whole portfolio</a:t>
            </a:r>
            <a:r>
              <a:rPr lang="mr-IN" baseline="0" dirty="0"/>
              <a:t>–</a:t>
            </a:r>
            <a:r>
              <a:rPr lang="en-US" baseline="0" dirty="0"/>
              <a:t> further increasing value for you and giving you a much more competitive data protection solution. With the upgrades we have class-leading price per terabyte on all our physical appliances.</a:t>
            </a:r>
          </a:p>
          <a:p>
            <a:endParaRPr lang="en-US" baseline="0" dirty="0"/>
          </a:p>
          <a:p>
            <a:r>
              <a:rPr lang="en-US" baseline="0" dirty="0"/>
              <a:t>And as you can see, we have appliances to suite the needs of organizations of all sizes ranging from 1TB to over 100TB.</a:t>
            </a:r>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51</a:t>
            </a:fld>
            <a:endParaRPr lang="en-US"/>
          </a:p>
        </p:txBody>
      </p:sp>
    </p:spTree>
    <p:extLst>
      <p:ext uri="{BB962C8B-B14F-4D97-AF65-F5344CB8AC3E}">
        <p14:creationId xmlns:p14="http://schemas.microsoft.com/office/powerpoint/2010/main" val="31543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diving deeper</a:t>
            </a:r>
            <a:r>
              <a:rPr lang="en-US" baseline="0" dirty="0"/>
              <a:t> into the physical appliances. We’ve made significant upgrades to the portfolio over the past year. Last year, we significantly increased performance of our agent and replication times. We’ve increased the capacity, compute, and memory of the whole portfolio</a:t>
            </a:r>
            <a:r>
              <a:rPr lang="mr-IN" baseline="0" dirty="0"/>
              <a:t>–</a:t>
            </a:r>
            <a:r>
              <a:rPr lang="en-US" baseline="0" dirty="0"/>
              <a:t> further increasing value for you and giving you a much more competitive data protection solution. With the upgrades we have class-leading price per terabyte on all our physical appliances.</a:t>
            </a:r>
          </a:p>
          <a:p>
            <a:endParaRPr lang="en-US" baseline="0" dirty="0"/>
          </a:p>
          <a:p>
            <a:r>
              <a:rPr lang="en-US" baseline="0" dirty="0"/>
              <a:t>And as you can see, we have appliances to suite the needs of organizations of all sizes ranging from 1TB to over 100TB.</a:t>
            </a:r>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52</a:t>
            </a:fld>
            <a:endParaRPr lang="en-US"/>
          </a:p>
        </p:txBody>
      </p:sp>
    </p:spTree>
    <p:extLst>
      <p:ext uri="{BB962C8B-B14F-4D97-AF65-F5344CB8AC3E}">
        <p14:creationId xmlns:p14="http://schemas.microsoft.com/office/powerpoint/2010/main" val="3663886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we have our virtual appliances</a:t>
            </a:r>
            <a:r>
              <a:rPr lang="en-US" baseline="0" dirty="0"/>
              <a:t> </a:t>
            </a:r>
            <a:r>
              <a:rPr lang="mr-IN" baseline="0" dirty="0"/>
              <a:t>–</a:t>
            </a:r>
            <a:r>
              <a:rPr lang="en-US" baseline="0" dirty="0"/>
              <a:t> if you’re looking for backup software, or if you have existing underutilized storage and compute infrastructures you would like to leverage.</a:t>
            </a:r>
          </a:p>
          <a:p>
            <a:endParaRPr lang="en-US" baseline="0" dirty="0"/>
          </a:p>
          <a:p>
            <a:r>
              <a:rPr lang="en-US" baseline="0" dirty="0"/>
              <a:t>We’ve purposely priced our solution aggressively against the competition. </a:t>
            </a:r>
          </a:p>
          <a:p>
            <a:r>
              <a:rPr lang="en-US" baseline="0" dirty="0"/>
              <a:t>Backup </a:t>
            </a:r>
            <a:r>
              <a:rPr lang="en-US" baseline="0" dirty="0" err="1"/>
              <a:t>Vx</a:t>
            </a:r>
            <a:r>
              <a:rPr lang="en-US" baseline="0" dirty="0"/>
              <a:t> starts at just $599/socket, and can protect both physical servers and Virtual machines. And this price includes one-to-one replication to another virtual appliance at no additional cost.</a:t>
            </a:r>
          </a:p>
          <a:p>
            <a:endParaRPr lang="en-US" baseline="0" dirty="0"/>
          </a:p>
          <a:p>
            <a:r>
              <a:rPr lang="en-US" baseline="0" dirty="0"/>
              <a:t>Our integrated cloud replication starts at just $799 per terabyte per year </a:t>
            </a:r>
            <a:r>
              <a:rPr lang="mr-IN" baseline="0" dirty="0"/>
              <a:t>–</a:t>
            </a:r>
            <a:r>
              <a:rPr lang="en-US" baseline="0" dirty="0"/>
              <a:t> and that’s after compression and deduplication, so you can see a great value here replicating to the barracuda cloud.</a:t>
            </a:r>
          </a:p>
          <a:p>
            <a:endParaRPr lang="en-US" dirty="0"/>
          </a:p>
          <a:p>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53</a:t>
            </a:fld>
            <a:endParaRPr lang="en-US"/>
          </a:p>
        </p:txBody>
      </p:sp>
    </p:spTree>
    <p:extLst>
      <p:ext uri="{BB962C8B-B14F-4D97-AF65-F5344CB8AC3E}">
        <p14:creationId xmlns:p14="http://schemas.microsoft.com/office/powerpoint/2010/main" val="624700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if you are thinking about or have already migrated to Office 365, with our cloud-to-cloud backup, you can protect exchange online, </a:t>
            </a:r>
            <a:r>
              <a:rPr lang="en-US" dirty="0" err="1"/>
              <a:t>onedrive</a:t>
            </a:r>
            <a:r>
              <a:rPr lang="en-US" baseline="0" dirty="0"/>
              <a:t> for business, and </a:t>
            </a:r>
            <a:r>
              <a:rPr lang="en-US" baseline="0" dirty="0" err="1"/>
              <a:t>sharepoint</a:t>
            </a:r>
            <a:r>
              <a:rPr lang="en-US" baseline="0" dirty="0"/>
              <a:t> online from data loss. This allows you to do point-in-time recovery of your files, folders, and environments without having to rely on </a:t>
            </a:r>
            <a:r>
              <a:rPr lang="en-US" baseline="0" dirty="0" err="1"/>
              <a:t>microsoft</a:t>
            </a:r>
            <a:r>
              <a:rPr lang="en-US" baseline="0" dirty="0"/>
              <a:t> for support </a:t>
            </a:r>
            <a:r>
              <a:rPr lang="mr-IN" baseline="0" dirty="0"/>
              <a:t>–</a:t>
            </a:r>
            <a:r>
              <a:rPr lang="en-US" baseline="0" dirty="0"/>
              <a:t> which can take days and sometimes even weeks.</a:t>
            </a:r>
            <a:endParaRPr lang="en-US" dirty="0"/>
          </a:p>
          <a:p>
            <a:endParaRPr lang="en-US" dirty="0"/>
          </a:p>
        </p:txBody>
      </p:sp>
      <p:sp>
        <p:nvSpPr>
          <p:cNvPr id="4" name="Slide Number Placeholder 3"/>
          <p:cNvSpPr>
            <a:spLocks noGrp="1"/>
          </p:cNvSpPr>
          <p:nvPr>
            <p:ph type="sldNum" sz="quarter" idx="10"/>
          </p:nvPr>
        </p:nvSpPr>
        <p:spPr/>
        <p:txBody>
          <a:bodyPr/>
          <a:lstStyle/>
          <a:p>
            <a:fld id="{17389263-D859-8E4A-A2BA-3A22DAA587E5}" type="slidenum">
              <a:rPr lang="en-US" smtClean="0"/>
              <a:t>54</a:t>
            </a:fld>
            <a:endParaRPr lang="en-US"/>
          </a:p>
        </p:txBody>
      </p:sp>
    </p:spTree>
    <p:extLst>
      <p:ext uri="{BB962C8B-B14F-4D97-AF65-F5344CB8AC3E}">
        <p14:creationId xmlns:p14="http://schemas.microsoft.com/office/powerpoint/2010/main" val="11004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Protecting 1 billion emails a day</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Broad security portfolio with a global threat intelligence architecture that spans web, network and email</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AI trained on 2.5 million mailboxes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Barracuda customers never pay ransomware</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Sold more backup units in Q2 2017 than the next four competitors combined</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The first email security company to use artificial intelligence to predict future attacks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The broadest range and depth of machine learning samples in the industry.</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Top player in 2017 </a:t>
            </a:r>
            <a:r>
              <a:rPr lang="en-US" sz="1200" dirty="0" err="1">
                <a:solidFill>
                  <a:schemeClr val="bg1"/>
                </a:solidFill>
                <a:latin typeface="Myriad Pro Light" panose="020B0403030403020204" pitchFamily="34" charset="0"/>
              </a:rPr>
              <a:t>Radicati</a:t>
            </a:r>
            <a:r>
              <a:rPr lang="en-US" sz="1200" dirty="0">
                <a:solidFill>
                  <a:schemeClr val="bg1"/>
                </a:solidFill>
                <a:latin typeface="Myriad Pro Light" panose="020B0403030403020204" pitchFamily="34" charset="0"/>
              </a:rPr>
              <a:t> Group Secure Email Gateway Market Quadrant (the only email security stack rank report)</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9</a:t>
            </a:fld>
            <a:endParaRPr lang="en-US" dirty="0"/>
          </a:p>
        </p:txBody>
      </p:sp>
    </p:spTree>
    <p:extLst>
      <p:ext uri="{BB962C8B-B14F-4D97-AF65-F5344CB8AC3E}">
        <p14:creationId xmlns:p14="http://schemas.microsoft.com/office/powerpoint/2010/main" val="308793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Gartner recognized visionary for Security Awareness Computer Based Training</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Trusted by Fortune 100 enterprise customers including a top 5 US health insurer </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Barracuda has more than twice as many email security customers (~60,000) as Proofpoint and Mimecast combined</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17 billion messages archived</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2 million messages archived an hour</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Leader in the spam prevention business since 2003.</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Integrated DMARC enforcement and reporting protects your corporate identity from being hijacked and misused</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10</a:t>
            </a:fld>
            <a:endParaRPr lang="en-US" dirty="0"/>
          </a:p>
        </p:txBody>
      </p:sp>
    </p:spTree>
    <p:extLst>
      <p:ext uri="{BB962C8B-B14F-4D97-AF65-F5344CB8AC3E}">
        <p14:creationId xmlns:p14="http://schemas.microsoft.com/office/powerpoint/2010/main" val="44590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Top rated support 7 years running (SC Magazine)</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Monthly “</a:t>
            </a:r>
            <a:r>
              <a:rPr lang="en-US" sz="1200" dirty="0" err="1">
                <a:solidFill>
                  <a:schemeClr val="bg1"/>
                </a:solidFill>
                <a:latin typeface="Myriad Pro Light" panose="020B0403030403020204" pitchFamily="34" charset="0"/>
              </a:rPr>
              <a:t>ClickThinking</a:t>
            </a:r>
            <a:r>
              <a:rPr lang="en-US" sz="1200" dirty="0">
                <a:solidFill>
                  <a:schemeClr val="bg1"/>
                </a:solidFill>
                <a:latin typeface="Myriad Pro Light" panose="020B0403030403020204" pitchFamily="34" charset="0"/>
              </a:rPr>
              <a:t>” newsletter with turnkey content keeps you relevant with minimal effort</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Pre-built templates for quick time to value</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Setup wizard to get up and running within minutes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Users can manage their own filters and email quarantine, and continue working even in the event of an email server outage.</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Sentinel provides immediate visibility into threat posture based on historical data</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Centralized and unified management consoles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Free 30 day trials with no obligations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Aggressive SLAs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Mobile applications and plugins provide on demand access</a:t>
            </a:r>
          </a:p>
          <a:p>
            <a:pPr marL="285750" indent="-285750">
              <a:spcAft>
                <a:spcPts val="600"/>
              </a:spcAft>
              <a:buFont typeface="Arial" panose="020B0604020202020204" pitchFamily="34" charset="0"/>
              <a:buChar char="•"/>
            </a:pPr>
            <a:r>
              <a:rPr lang="en-US" sz="1200" dirty="0">
                <a:solidFill>
                  <a:schemeClr val="bg1"/>
                </a:solidFill>
                <a:latin typeface="Myriad Pro Light" panose="020B0403030403020204" pitchFamily="34" charset="0"/>
              </a:rPr>
              <a:t>Setup, monitor, and enforce DMARC email authentication with a few simple clicks</a:t>
            </a:r>
          </a:p>
          <a:p>
            <a:endParaRPr lang="en-US" dirty="0"/>
          </a:p>
        </p:txBody>
      </p:sp>
      <p:sp>
        <p:nvSpPr>
          <p:cNvPr id="4" name="Slide Number Placeholder 3"/>
          <p:cNvSpPr>
            <a:spLocks noGrp="1"/>
          </p:cNvSpPr>
          <p:nvPr>
            <p:ph type="sldNum" sz="quarter" idx="10"/>
          </p:nvPr>
        </p:nvSpPr>
        <p:spPr/>
        <p:txBody>
          <a:bodyPr/>
          <a:lstStyle/>
          <a:p>
            <a:fld id="{713F729D-2A2D-4FEB-8766-8EB23772FECB}" type="slidenum">
              <a:rPr lang="en-US" smtClean="0"/>
              <a:t>11</a:t>
            </a:fld>
            <a:endParaRPr lang="en-US" dirty="0"/>
          </a:p>
        </p:txBody>
      </p:sp>
    </p:spTree>
    <p:extLst>
      <p:ext uri="{BB962C8B-B14F-4D97-AF65-F5344CB8AC3E}">
        <p14:creationId xmlns:p14="http://schemas.microsoft.com/office/powerpoint/2010/main" val="125843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to give a little more context to the threat landscape, let’s look at the evolution of our defenses. </a:t>
            </a:r>
          </a:p>
          <a:p>
            <a:pPr marL="171450" indent="-171450">
              <a:buFont typeface="Arial" panose="020B0604020202020204" pitchFamily="34" charset="0"/>
              <a:buChar char="•"/>
            </a:pPr>
            <a:r>
              <a:rPr lang="en-US" dirty="0"/>
              <a:t>In the early days it was simple – legitimate mail would come across the internet, land in a mail server, get delivered into an inbox and users would send and receive </a:t>
            </a:r>
          </a:p>
        </p:txBody>
      </p:sp>
      <p:sp>
        <p:nvSpPr>
          <p:cNvPr id="4" name="Slide Number Placeholder 3"/>
          <p:cNvSpPr>
            <a:spLocks noGrp="1"/>
          </p:cNvSpPr>
          <p:nvPr>
            <p:ph type="sldNum" sz="quarter" idx="10"/>
          </p:nvPr>
        </p:nvSpPr>
        <p:spPr/>
        <p:txBody>
          <a:bodyPr/>
          <a:lstStyle/>
          <a:p>
            <a:fld id="{713F729D-2A2D-4FEB-8766-8EB23772FECB}" type="slidenum">
              <a:rPr lang="en-US" smtClean="0"/>
              <a:t>13</a:t>
            </a:fld>
            <a:endParaRPr lang="en-US" dirty="0"/>
          </a:p>
        </p:txBody>
      </p:sp>
    </p:spTree>
    <p:extLst>
      <p:ext uri="{BB962C8B-B14F-4D97-AF65-F5344CB8AC3E}">
        <p14:creationId xmlns:p14="http://schemas.microsoft.com/office/powerpoint/2010/main" val="1929146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early 2000’s, spam and malware started being sent via email more frequently</a:t>
            </a:r>
          </a:p>
          <a:p>
            <a:pPr marL="171450" indent="-171450">
              <a:buFont typeface="Arial" panose="020B0604020202020204" pitchFamily="34" charset="0"/>
              <a:buChar char="•"/>
            </a:pPr>
            <a:r>
              <a:rPr lang="en-US" dirty="0"/>
              <a:t>Barracuda pioneered the spam firewall, which let legitimate mail through but stopped spam and malware</a:t>
            </a:r>
          </a:p>
        </p:txBody>
      </p:sp>
      <p:sp>
        <p:nvSpPr>
          <p:cNvPr id="4" name="Slide Number Placeholder 3"/>
          <p:cNvSpPr>
            <a:spLocks noGrp="1"/>
          </p:cNvSpPr>
          <p:nvPr>
            <p:ph type="sldNum" sz="quarter" idx="10"/>
          </p:nvPr>
        </p:nvSpPr>
        <p:spPr/>
        <p:txBody>
          <a:bodyPr/>
          <a:lstStyle/>
          <a:p>
            <a:fld id="{713F729D-2A2D-4FEB-8766-8EB23772FECB}" type="slidenum">
              <a:rPr lang="en-US" smtClean="0"/>
              <a:t>14</a:t>
            </a:fld>
            <a:endParaRPr lang="en-US" dirty="0"/>
          </a:p>
        </p:txBody>
      </p:sp>
    </p:spTree>
    <p:extLst>
      <p:ext uri="{BB962C8B-B14F-4D97-AF65-F5344CB8AC3E}">
        <p14:creationId xmlns:p14="http://schemas.microsoft.com/office/powerpoint/2010/main" val="1898217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6542317" y="4253187"/>
            <a:ext cx="2103120" cy="503407"/>
          </a:xfrm>
          <a:prstGeom prst="rect">
            <a:avLst/>
          </a:prstGeom>
        </p:spPr>
      </p:pic>
      <p:sp>
        <p:nvSpPr>
          <p:cNvPr id="5" name="Content Placeholder 12"/>
          <p:cNvSpPr>
            <a:spLocks noGrp="1"/>
          </p:cNvSpPr>
          <p:nvPr>
            <p:ph sz="quarter" idx="15" hasCustomPrompt="1"/>
          </p:nvPr>
        </p:nvSpPr>
        <p:spPr>
          <a:xfrm>
            <a:off x="401769" y="700900"/>
            <a:ext cx="8340462" cy="1593996"/>
          </a:xfrm>
          <a:prstGeom prst="rect">
            <a:avLst/>
          </a:prstGeom>
        </p:spPr>
        <p:txBody>
          <a:bodyPr vert="horz"/>
          <a:lstStyle>
            <a:lvl1pPr>
              <a:spcAft>
                <a:spcPts val="0"/>
              </a:spcAft>
              <a:defRPr sz="4400" b="0" i="0" baseline="0">
                <a:solidFill>
                  <a:schemeClr val="bg1"/>
                </a:solidFill>
                <a:latin typeface="Myriad Pro Light" panose="020B0403030403020204" pitchFamily="34" charset="0"/>
                <a:cs typeface="Myriad Pro Light" panose="020B0403030403020204" pitchFamily="34" charset="0"/>
              </a:defRPr>
            </a:lvl1pPr>
            <a:lvl2pPr marL="0" indent="0">
              <a:spcBef>
                <a:spcPts val="0"/>
              </a:spcBef>
              <a:buNone/>
              <a:defRPr sz="2400" b="0">
                <a:solidFill>
                  <a:srgbClr val="0088CE"/>
                </a:solidFill>
                <a:latin typeface="Myriad Pro Light" panose="020B0403030403020204" pitchFamily="34" charset="0"/>
              </a:defRPr>
            </a:lvl2pPr>
          </a:lstStyle>
          <a:p>
            <a:pPr lvl="0"/>
            <a:r>
              <a:rPr lang="en-US" dirty="0"/>
              <a:t>Presentation Title</a:t>
            </a:r>
          </a:p>
          <a:p>
            <a:pPr lvl="1"/>
            <a:r>
              <a:rPr lang="en-US" dirty="0"/>
              <a:t>Second level</a:t>
            </a:r>
          </a:p>
        </p:txBody>
      </p:sp>
    </p:spTree>
    <p:extLst>
      <p:ext uri="{BB962C8B-B14F-4D97-AF65-F5344CB8AC3E}">
        <p14:creationId xmlns:p14="http://schemas.microsoft.com/office/powerpoint/2010/main" val="290205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95111" y="273844"/>
            <a:ext cx="8353778" cy="617978"/>
          </a:xfrm>
        </p:spPr>
        <p:txBody>
          <a:bodyPr>
            <a:normAutofit/>
          </a:bodyPr>
          <a:lstStyle>
            <a:lvl1pPr>
              <a:defRPr sz="3600"/>
            </a:lvl1pPr>
          </a:lstStyle>
          <a:p>
            <a:r>
              <a:rPr lang="en-US"/>
              <a:t>Click to edit Master title style</a:t>
            </a:r>
            <a:endParaRPr lang="en-US" dirty="0"/>
          </a:p>
        </p:txBody>
      </p:sp>
      <p:pic>
        <p:nvPicPr>
          <p:cNvPr id="7" name="Picture 6"/>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489214" y="4490477"/>
            <a:ext cx="750136" cy="548640"/>
          </a:xfrm>
          <a:prstGeom prst="rect">
            <a:avLst/>
          </a:prstGeom>
        </p:spPr>
      </p:pic>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lvl1pPr>
            <a:lvl2pPr marL="347472" indent="-347472">
              <a:spcBef>
                <a:spcPts val="0"/>
              </a:spcBef>
              <a:spcAft>
                <a:spcPts val="300"/>
              </a:spcAft>
              <a:defRPr>
                <a:solidFill>
                  <a:srgbClr val="0088CE"/>
                </a:solidFill>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26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out Teeth">
    <p:spTree>
      <p:nvGrpSpPr>
        <p:cNvPr id="1" name=""/>
        <p:cNvGrpSpPr/>
        <p:nvPr/>
      </p:nvGrpSpPr>
      <p:grpSpPr>
        <a:xfrm>
          <a:off x="0" y="0"/>
          <a:ext cx="0" cy="0"/>
          <a:chOff x="0" y="0"/>
          <a:chExt cx="0" cy="0"/>
        </a:xfrm>
      </p:grpSpPr>
      <p:sp>
        <p:nvSpPr>
          <p:cNvPr id="2" name="Title 1"/>
          <p:cNvSpPr>
            <a:spLocks noGrp="1"/>
          </p:cNvSpPr>
          <p:nvPr>
            <p:ph type="title"/>
          </p:nvPr>
        </p:nvSpPr>
        <p:spPr>
          <a:xfrm>
            <a:off x="395111" y="273844"/>
            <a:ext cx="8353778" cy="617978"/>
          </a:xfrm>
        </p:spPr>
        <p:txBody>
          <a:bodyPr>
            <a:normAutofit/>
          </a:bodyPr>
          <a:lstStyle>
            <a:lvl1pPr>
              <a:defRPr sz="3600"/>
            </a:lvl1pPr>
          </a:lstStyle>
          <a:p>
            <a:r>
              <a:rPr lang="en-US"/>
              <a:t>Click to edit Master title style</a:t>
            </a:r>
            <a:endParaRPr lang="en-US" dirty="0"/>
          </a:p>
        </p:txBody>
      </p:sp>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lvl1pPr>
            <a:lvl2pPr marL="347472" indent="-347472">
              <a:spcBef>
                <a:spcPts val="0"/>
              </a:spcBef>
              <a:spcAft>
                <a:spcPts val="300"/>
              </a:spcAft>
              <a:defRPr>
                <a:solidFill>
                  <a:srgbClr val="0088CE"/>
                </a:solidFill>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00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idential Content">
    <p:spTree>
      <p:nvGrpSpPr>
        <p:cNvPr id="1" name=""/>
        <p:cNvGrpSpPr/>
        <p:nvPr/>
      </p:nvGrpSpPr>
      <p:grpSpPr>
        <a:xfrm>
          <a:off x="0" y="0"/>
          <a:ext cx="0" cy="0"/>
          <a:chOff x="0" y="0"/>
          <a:chExt cx="0" cy="0"/>
        </a:xfrm>
      </p:grpSpPr>
      <p:sp>
        <p:nvSpPr>
          <p:cNvPr id="2" name="Title 1"/>
          <p:cNvSpPr>
            <a:spLocks noGrp="1"/>
          </p:cNvSpPr>
          <p:nvPr>
            <p:ph type="title"/>
          </p:nvPr>
        </p:nvSpPr>
        <p:spPr>
          <a:xfrm>
            <a:off x="395111" y="273844"/>
            <a:ext cx="8353778" cy="617978"/>
          </a:xfrm>
        </p:spPr>
        <p:txBody>
          <a:bodyPr>
            <a:normAutofit/>
          </a:bodyPr>
          <a:lstStyle>
            <a:lvl1pPr>
              <a:defRPr sz="3600"/>
            </a:lvl1pPr>
          </a:lstStyle>
          <a:p>
            <a:r>
              <a:rPr lang="en-US"/>
              <a:t>Click to edit Master title style</a:t>
            </a:r>
            <a:endParaRPr lang="en-US" dirty="0"/>
          </a:p>
        </p:txBody>
      </p:sp>
      <p:sp>
        <p:nvSpPr>
          <p:cNvPr id="5" name="Content Placeholder 2"/>
          <p:cNvSpPr>
            <a:spLocks noGrp="1"/>
          </p:cNvSpPr>
          <p:nvPr>
            <p:ph idx="1"/>
          </p:nvPr>
        </p:nvSpPr>
        <p:spPr>
          <a:xfrm>
            <a:off x="395111" y="1038578"/>
            <a:ext cx="8353778" cy="3594145"/>
          </a:xfrm>
        </p:spPr>
        <p:txBody>
          <a:bodyPr/>
          <a:lstStyle>
            <a:lvl1pPr>
              <a:spcBef>
                <a:spcPts val="1500"/>
              </a:spcBef>
              <a:spcAft>
                <a:spcPts val="300"/>
              </a:spcAft>
              <a:defRPr/>
            </a:lvl1pPr>
            <a:lvl2pPr marL="347472" indent="-347472">
              <a:spcBef>
                <a:spcPts val="0"/>
              </a:spcBef>
              <a:spcAft>
                <a:spcPts val="300"/>
              </a:spcAft>
              <a:defRPr/>
            </a:lvl2pPr>
            <a:lvl3pPr marL="685800" indent="-292608">
              <a:spcBef>
                <a:spcPts val="0"/>
              </a:spcBef>
              <a:spcAft>
                <a:spcPts val="300"/>
              </a:spcAft>
              <a:defRPr/>
            </a:lvl3pPr>
            <a:lvl4pPr marL="914400" indent="-228600">
              <a:spcBef>
                <a:spcPts val="0"/>
              </a:spcBef>
              <a:spcAft>
                <a:spcPts val="300"/>
              </a:spcAft>
              <a:defRPr/>
            </a:lvl4pPr>
            <a:lvl5pPr marL="1143000" indent="-228600">
              <a:spcBef>
                <a:spcPts val="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0" y="4632722"/>
            <a:ext cx="9144000" cy="5107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Myriad Pro Light" panose="020B0403030403020204" pitchFamily="34" charset="0"/>
              </a:rPr>
              <a:t>CONFIDENTIAL</a:t>
            </a:r>
          </a:p>
        </p:txBody>
      </p:sp>
      <p:pic>
        <p:nvPicPr>
          <p:cNvPr id="7" name="Picture 6"/>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489214" y="4490477"/>
            <a:ext cx="750136" cy="548640"/>
          </a:xfrm>
          <a:prstGeom prst="rect">
            <a:avLst/>
          </a:prstGeom>
        </p:spPr>
      </p:pic>
    </p:spTree>
    <p:extLst>
      <p:ext uri="{BB962C8B-B14F-4D97-AF65-F5344CB8AC3E}">
        <p14:creationId xmlns:p14="http://schemas.microsoft.com/office/powerpoint/2010/main" val="1235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395111" y="273844"/>
            <a:ext cx="8353778" cy="617978"/>
          </a:xfrm>
        </p:spPr>
        <p:txBody>
          <a:bodyPr>
            <a:normAutofit/>
          </a:bodyPr>
          <a:lstStyle>
            <a:lvl1pPr>
              <a:defRPr sz="3600"/>
            </a:lvl1pPr>
          </a:lstStyle>
          <a:p>
            <a:r>
              <a:rPr lang="en-US"/>
              <a:t>Click to edit Master title style</a:t>
            </a:r>
            <a:endParaRPr lang="en-US" dirty="0"/>
          </a:p>
        </p:txBody>
      </p:sp>
      <p:sp>
        <p:nvSpPr>
          <p:cNvPr id="5" name="Picture Placeholder 2"/>
          <p:cNvSpPr>
            <a:spLocks noGrp="1"/>
          </p:cNvSpPr>
          <p:nvPr>
            <p:ph type="pic" idx="10"/>
          </p:nvPr>
        </p:nvSpPr>
        <p:spPr>
          <a:xfrm>
            <a:off x="395111" y="1038578"/>
            <a:ext cx="8353777" cy="3594145"/>
          </a:xfrm>
        </p:spPr>
        <p:txBody>
          <a:bodyPr>
            <a:normAutofit/>
          </a:bodyPr>
          <a:lstStyle>
            <a:lvl1pPr marL="0" indent="0">
              <a:buNone/>
              <a:defRPr sz="2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4104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Title">
    <p:spTree>
      <p:nvGrpSpPr>
        <p:cNvPr id="1" name=""/>
        <p:cNvGrpSpPr/>
        <p:nvPr/>
      </p:nvGrpSpPr>
      <p:grpSpPr>
        <a:xfrm>
          <a:off x="0" y="0"/>
          <a:ext cx="0" cy="0"/>
          <a:chOff x="0" y="0"/>
          <a:chExt cx="0" cy="0"/>
        </a:xfrm>
      </p:grpSpPr>
      <p:sp>
        <p:nvSpPr>
          <p:cNvPr id="2" name="Title 1"/>
          <p:cNvSpPr>
            <a:spLocks noGrp="1"/>
          </p:cNvSpPr>
          <p:nvPr>
            <p:ph type="title"/>
          </p:nvPr>
        </p:nvSpPr>
        <p:spPr>
          <a:xfrm>
            <a:off x="395111" y="1806222"/>
            <a:ext cx="8353778" cy="1615635"/>
          </a:xfrm>
        </p:spPr>
        <p:txBody>
          <a:bodyPr anchor="ctr">
            <a:normAutofit/>
          </a:bodyPr>
          <a:lstStyle>
            <a:lvl1pPr>
              <a:defRPr sz="3600"/>
            </a:lvl1pPr>
          </a:lstStyle>
          <a:p>
            <a:r>
              <a:rPr lang="en-US"/>
              <a:t>Click to edit Master title style</a:t>
            </a:r>
            <a:endParaRPr lang="en-US" dirty="0"/>
          </a:p>
        </p:txBody>
      </p:sp>
      <p:pic>
        <p:nvPicPr>
          <p:cNvPr id="7" name="Picture 6"/>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489214" y="4490477"/>
            <a:ext cx="750136" cy="548640"/>
          </a:xfrm>
          <a:prstGeom prst="rect">
            <a:avLst/>
          </a:prstGeom>
        </p:spPr>
      </p:pic>
    </p:spTree>
    <p:extLst>
      <p:ext uri="{BB962C8B-B14F-4D97-AF65-F5344CB8AC3E}">
        <p14:creationId xmlns:p14="http://schemas.microsoft.com/office/powerpoint/2010/main" val="100864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6542317" y="4253187"/>
            <a:ext cx="2103120" cy="503407"/>
          </a:xfrm>
          <a:prstGeom prst="rect">
            <a:avLst/>
          </a:prstGeom>
        </p:spPr>
      </p:pic>
      <p:sp>
        <p:nvSpPr>
          <p:cNvPr id="3" name="TextBox 2"/>
          <p:cNvSpPr txBox="1"/>
          <p:nvPr userDrawn="1"/>
        </p:nvSpPr>
        <p:spPr>
          <a:xfrm>
            <a:off x="395111" y="2033141"/>
            <a:ext cx="8353777" cy="1077218"/>
          </a:xfrm>
          <a:prstGeom prst="rect">
            <a:avLst/>
          </a:prstGeom>
          <a:noFill/>
        </p:spPr>
        <p:txBody>
          <a:bodyPr wrap="square" rtlCol="0">
            <a:spAutoFit/>
          </a:bodyPr>
          <a:lstStyle/>
          <a:p>
            <a:pPr algn="ctr"/>
            <a:r>
              <a:rPr lang="en-US" sz="6400" dirty="0">
                <a:solidFill>
                  <a:schemeClr val="bg1"/>
                </a:solidFill>
                <a:latin typeface="Myriad Pro Light" panose="020B0403030403020204" pitchFamily="34" charset="0"/>
              </a:rPr>
              <a:t>Thank You</a:t>
            </a:r>
          </a:p>
        </p:txBody>
      </p:sp>
    </p:spTree>
    <p:extLst>
      <p:ext uri="{BB962C8B-B14F-4D97-AF65-F5344CB8AC3E}">
        <p14:creationId xmlns:p14="http://schemas.microsoft.com/office/powerpoint/2010/main" val="110731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Content Placeholder 12"/>
          <p:cNvSpPr>
            <a:spLocks noGrp="1"/>
          </p:cNvSpPr>
          <p:nvPr>
            <p:ph sz="quarter" idx="15" hasCustomPrompt="1"/>
          </p:nvPr>
        </p:nvSpPr>
        <p:spPr>
          <a:xfrm>
            <a:off x="401769" y="700900"/>
            <a:ext cx="8340462" cy="1593996"/>
          </a:xfrm>
          <a:prstGeom prst="rect">
            <a:avLst/>
          </a:prstGeom>
        </p:spPr>
        <p:txBody>
          <a:bodyPr vert="horz"/>
          <a:lstStyle>
            <a:lvl1pPr>
              <a:spcAft>
                <a:spcPts val="0"/>
              </a:spcAft>
              <a:defRPr sz="4400" b="0" i="0" baseline="0">
                <a:solidFill>
                  <a:schemeClr val="bg1"/>
                </a:solidFill>
                <a:latin typeface="Calibri Light" panose="020F0302020204030204" pitchFamily="34" charset="0"/>
                <a:cs typeface="Calibri Light" panose="020F0302020204030204" pitchFamily="34" charset="0"/>
              </a:defRPr>
            </a:lvl1pPr>
            <a:lvl2pPr marL="0">
              <a:spcBef>
                <a:spcPts val="0"/>
              </a:spcBef>
              <a:defRPr sz="2400" b="0">
                <a:solidFill>
                  <a:schemeClr val="bg1">
                    <a:lumMod val="85000"/>
                  </a:schemeClr>
                </a:solidFill>
                <a:latin typeface="Calibri Light" panose="020F0302020204030204" pitchFamily="34" charset="0"/>
              </a:defRPr>
            </a:lvl2pPr>
          </a:lstStyle>
          <a:p>
            <a:pPr lvl="0"/>
            <a:r>
              <a:rPr lang="en-US" dirty="0"/>
              <a:t>Presentation Title</a:t>
            </a:r>
          </a:p>
          <a:p>
            <a:pPr lvl="1"/>
            <a:r>
              <a:rPr lang="en-US" dirty="0"/>
              <a:t>Second level</a:t>
            </a:r>
          </a:p>
        </p:txBody>
      </p:sp>
      <p:pic>
        <p:nvPicPr>
          <p:cNvPr id="5" name="Picture 4"/>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6542317" y="4253187"/>
            <a:ext cx="2103120" cy="503407"/>
          </a:xfrm>
          <a:prstGeom prst="rect">
            <a:avLst/>
          </a:prstGeom>
        </p:spPr>
      </p:pic>
    </p:spTree>
    <p:extLst>
      <p:ext uri="{BB962C8B-B14F-4D97-AF65-F5344CB8AC3E}">
        <p14:creationId xmlns:p14="http://schemas.microsoft.com/office/powerpoint/2010/main" val="26503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0">
            <a:extLst>
              <a:ext uri="{28A0092B-C50C-407E-A947-70E740481C1C}">
                <a14:useLocalDpi xmlns:a14="http://schemas.microsoft.com/office/drawing/2010/main" val="0"/>
              </a:ext>
            </a:extLst>
          </a:blip>
          <a:srcRect l="18210" r="18210"/>
          <a:stretch/>
        </p:blipFill>
        <p:spPr>
          <a:xfrm>
            <a:off x="0" y="0"/>
            <a:ext cx="9144000" cy="5143500"/>
          </a:xfrm>
          <a:prstGeom prst="rect">
            <a:avLst/>
          </a:prstGeom>
        </p:spPr>
      </p:pic>
      <p:sp>
        <p:nvSpPr>
          <p:cNvPr id="2" name="Title Placeholder 1"/>
          <p:cNvSpPr>
            <a:spLocks noGrp="1"/>
          </p:cNvSpPr>
          <p:nvPr>
            <p:ph type="title"/>
          </p:nvPr>
        </p:nvSpPr>
        <p:spPr>
          <a:xfrm>
            <a:off x="395111" y="273844"/>
            <a:ext cx="8353778" cy="798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95111" y="1369219"/>
            <a:ext cx="8353778"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1205619"/>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71" r:id="rId3"/>
    <p:sldLayoutId id="2147483670" r:id="rId4"/>
    <p:sldLayoutId id="2147483666" r:id="rId5"/>
    <p:sldLayoutId id="2147483663" r:id="rId6"/>
    <p:sldLayoutId id="2147483667" r:id="rId7"/>
    <p:sldLayoutId id="214748367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4400" kern="1200">
          <a:solidFill>
            <a:schemeClr val="bg1"/>
          </a:solidFill>
          <a:latin typeface="Myriad Pro Light" panose="020B0403030403020204" pitchFamily="34"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600" kern="1200">
          <a:solidFill>
            <a:schemeClr val="bg1"/>
          </a:solidFill>
          <a:latin typeface="Myriad Pro Light" panose="020B0403030403020204" pitchFamily="34" charset="0"/>
          <a:ea typeface="+mn-ea"/>
          <a:cs typeface="+mn-cs"/>
        </a:defRPr>
      </a:lvl1pPr>
      <a:lvl2pPr marL="0" indent="-171450" algn="l" defTabSz="685800" rtl="0" eaLnBrk="1" latinLnBrk="0" hangingPunct="1">
        <a:lnSpc>
          <a:spcPct val="90000"/>
        </a:lnSpc>
        <a:spcBef>
          <a:spcPts val="375"/>
        </a:spcBef>
        <a:buFont typeface="Arial" panose="020B0604020202020204" pitchFamily="34" charset="0"/>
        <a:buChar char="•"/>
        <a:defRPr sz="2200" kern="1200">
          <a:solidFill>
            <a:srgbClr val="0088CE"/>
          </a:solidFill>
          <a:latin typeface="Myriad Pro Light" panose="020B0403030403020204" pitchFamily="34" charset="0"/>
          <a:ea typeface="+mn-ea"/>
          <a:cs typeface="+mn-cs"/>
        </a:defRPr>
      </a:lvl2pPr>
      <a:lvl3pPr marL="365760" indent="-171450" algn="l" defTabSz="685800" rtl="0" eaLnBrk="1" latinLnBrk="0" hangingPunct="1">
        <a:lnSpc>
          <a:spcPct val="90000"/>
        </a:lnSpc>
        <a:spcBef>
          <a:spcPts val="375"/>
        </a:spcBef>
        <a:buFont typeface="Arial" panose="020B0604020202020204" pitchFamily="34" charset="0"/>
        <a:buChar char="•"/>
        <a:defRPr sz="1800" kern="1200">
          <a:solidFill>
            <a:schemeClr val="bg1">
              <a:lumMod val="85000"/>
            </a:schemeClr>
          </a:solidFill>
          <a:latin typeface="Myriad Pro Light" panose="020B0403030403020204" pitchFamily="34" charset="0"/>
          <a:ea typeface="+mn-ea"/>
          <a:cs typeface="+mn-cs"/>
        </a:defRPr>
      </a:lvl3pPr>
      <a:lvl4pPr marL="54864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yriad Pro Light" panose="020B0403030403020204" pitchFamily="34" charset="0"/>
          <a:ea typeface="+mn-ea"/>
          <a:cs typeface="+mn-cs"/>
        </a:defRPr>
      </a:lvl4pPr>
      <a:lvl5pPr marL="73152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yriad Pro Light" panose="020B04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tiff"/><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1.jp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tiff"/><Relationship Id="rId4" Type="http://schemas.openxmlformats.org/officeDocument/2006/relationships/image" Target="../media/image22.png"/><Relationship Id="rId9" Type="http://schemas.openxmlformats.org/officeDocument/2006/relationships/image" Target="../media/image26.tiff"/></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iff"/><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B20E6A-E09F-E546-9A58-832709F898BB}"/>
              </a:ext>
            </a:extLst>
          </p:cNvPr>
          <p:cNvSpPr>
            <a:spLocks noGrp="1"/>
          </p:cNvSpPr>
          <p:nvPr>
            <p:ph sz="quarter" idx="15"/>
          </p:nvPr>
        </p:nvSpPr>
        <p:spPr/>
        <p:txBody>
          <a:bodyPr/>
          <a:lstStyle/>
          <a:p>
            <a:r>
              <a:rPr lang="en-US" b="1" dirty="0">
                <a:solidFill>
                  <a:schemeClr val="accent2"/>
                </a:solidFill>
              </a:rPr>
              <a:t>Email and Data Protection</a:t>
            </a:r>
          </a:p>
          <a:p>
            <a:r>
              <a:rPr lang="en-US" sz="2800" dirty="0"/>
              <a:t>E-Safe Technologies</a:t>
            </a:r>
          </a:p>
        </p:txBody>
      </p:sp>
      <p:sp>
        <p:nvSpPr>
          <p:cNvPr id="5" name="TextBox 4">
            <a:extLst>
              <a:ext uri="{FF2B5EF4-FFF2-40B4-BE49-F238E27FC236}">
                <a16:creationId xmlns:a16="http://schemas.microsoft.com/office/drawing/2014/main" id="{E7E0D500-92FB-2641-AC2E-A341E3F0501E}"/>
              </a:ext>
            </a:extLst>
          </p:cNvPr>
          <p:cNvSpPr txBox="1"/>
          <p:nvPr/>
        </p:nvSpPr>
        <p:spPr>
          <a:xfrm>
            <a:off x="401769" y="4442600"/>
            <a:ext cx="3950098" cy="369332"/>
          </a:xfrm>
          <a:prstGeom prst="rect">
            <a:avLst/>
          </a:prstGeom>
          <a:noFill/>
        </p:spPr>
        <p:txBody>
          <a:bodyPr wrap="square" rtlCol="0">
            <a:spAutoFit/>
          </a:bodyPr>
          <a:lstStyle/>
          <a:p>
            <a:pPr>
              <a:spcAft>
                <a:spcPts val="600"/>
              </a:spcAft>
            </a:pPr>
            <a:r>
              <a:rPr lang="en-US" dirty="0">
                <a:solidFill>
                  <a:schemeClr val="bg1"/>
                </a:solidFill>
                <a:latin typeface="Myriad Pro Light" panose="020B0403030403020204" pitchFamily="34" charset="0"/>
              </a:rPr>
              <a:t>March 29, 2018</a:t>
            </a:r>
          </a:p>
        </p:txBody>
      </p:sp>
    </p:spTree>
    <p:extLst>
      <p:ext uri="{BB962C8B-B14F-4D97-AF65-F5344CB8AC3E}">
        <p14:creationId xmlns:p14="http://schemas.microsoft.com/office/powerpoint/2010/main" val="214920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Supporting Pillar Two</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 name="TextBox 1">
            <a:extLst>
              <a:ext uri="{FF2B5EF4-FFF2-40B4-BE49-F238E27FC236}">
                <a16:creationId xmlns:a16="http://schemas.microsoft.com/office/drawing/2014/main" id="{928E393A-4B2F-6543-A393-7A844564F2D6}"/>
              </a:ext>
            </a:extLst>
          </p:cNvPr>
          <p:cNvSpPr txBox="1"/>
          <p:nvPr/>
        </p:nvSpPr>
        <p:spPr>
          <a:xfrm>
            <a:off x="2966720" y="1141066"/>
            <a:ext cx="531368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Integrated intelligent training and simulation turns your people into another line of defense against phishing even on personal accounts</a:t>
            </a:r>
          </a:p>
          <a:p>
            <a:pPr marL="285750" indent="-285750">
              <a:spcAft>
                <a:spcPts val="600"/>
              </a:spcAft>
              <a:buFont typeface="Arial" panose="020B0604020202020204" pitchFamily="34" charset="0"/>
              <a:buChar char="•"/>
            </a:pPr>
            <a:endParaRPr lang="en-US" sz="9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Mitigating compliance risk with a tamper-proof archive that makes responding to e-discovery requests easy</a:t>
            </a:r>
          </a:p>
          <a:p>
            <a:pPr marL="285750" indent="-285750">
              <a:spcAft>
                <a:spcPts val="600"/>
              </a:spcAft>
              <a:buFont typeface="Arial" panose="020B0604020202020204" pitchFamily="34" charset="0"/>
              <a:buChar char="•"/>
            </a:pPr>
            <a:endParaRPr lang="en-US" sz="9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Reduce reputational risk with protection from spoofing, fraud and brand hijacking through rich DMARC enforcement and reporting</a:t>
            </a:r>
          </a:p>
        </p:txBody>
      </p:sp>
      <p:sp>
        <p:nvSpPr>
          <p:cNvPr id="8" name="Rectangle 7">
            <a:extLst>
              <a:ext uri="{FF2B5EF4-FFF2-40B4-BE49-F238E27FC236}">
                <a16:creationId xmlns:a16="http://schemas.microsoft.com/office/drawing/2014/main" id="{587B7519-81A9-F54A-8E9A-8B476F985E26}"/>
              </a:ext>
            </a:extLst>
          </p:cNvPr>
          <p:cNvSpPr/>
          <p:nvPr/>
        </p:nvSpPr>
        <p:spPr>
          <a:xfrm>
            <a:off x="395111" y="1173316"/>
            <a:ext cx="1977372" cy="3128682"/>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chemeClr val="bg1"/>
                </a:solidFill>
                <a:latin typeface="Myriad Pro Light" panose="020B0403030403020204" pitchFamily="34" charset="0"/>
              </a:rPr>
              <a:t>...with safeguards for your </a:t>
            </a:r>
            <a:r>
              <a:rPr lang="en-US" sz="1600" dirty="0">
                <a:solidFill>
                  <a:schemeClr val="bg1"/>
                </a:solidFill>
                <a:latin typeface="Myriad Pro" panose="020B0503030403020204" pitchFamily="34" charset="0"/>
              </a:rPr>
              <a:t>people, brand and business</a:t>
            </a:r>
            <a:r>
              <a:rPr lang="en-US" sz="1600" dirty="0">
                <a:solidFill>
                  <a:schemeClr val="bg1"/>
                </a:solidFill>
                <a:latin typeface="Myriad Pro Light" panose="020B0403030403020204" pitchFamily="34" charset="0"/>
              </a:rPr>
              <a:t>…</a:t>
            </a:r>
          </a:p>
        </p:txBody>
      </p:sp>
    </p:spTree>
    <p:extLst>
      <p:ext uri="{BB962C8B-B14F-4D97-AF65-F5344CB8AC3E}">
        <p14:creationId xmlns:p14="http://schemas.microsoft.com/office/powerpoint/2010/main" val="220722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Supporting Pillar Three</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 name="TextBox 1">
            <a:extLst>
              <a:ext uri="{FF2B5EF4-FFF2-40B4-BE49-F238E27FC236}">
                <a16:creationId xmlns:a16="http://schemas.microsoft.com/office/drawing/2014/main" id="{928E393A-4B2F-6543-A393-7A844564F2D6}"/>
              </a:ext>
            </a:extLst>
          </p:cNvPr>
          <p:cNvSpPr txBox="1"/>
          <p:nvPr/>
        </p:nvSpPr>
        <p:spPr>
          <a:xfrm>
            <a:off x="2966720" y="1141066"/>
            <a:ext cx="531368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Lightning fast time to value.  Minimal customization needed with sensible defaults. Nothing to install and nothing to deploy.  Highly usable administrative interface </a:t>
            </a:r>
          </a:p>
          <a:p>
            <a:pPr marL="285750" indent="-285750">
              <a:spcAft>
                <a:spcPts val="600"/>
              </a:spcAft>
              <a:buFont typeface="Arial" panose="020B0604020202020204" pitchFamily="34" charset="0"/>
              <a:buChar char="•"/>
            </a:pPr>
            <a:endParaRPr lang="en-US" sz="9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Adaptive security automatically tunes itself to your organization, eliminating painful setup and whitelisting</a:t>
            </a:r>
          </a:p>
          <a:p>
            <a:pPr marL="285750" indent="-285750">
              <a:spcAft>
                <a:spcPts val="600"/>
              </a:spcAft>
              <a:buFont typeface="Arial" panose="020B0604020202020204" pitchFamily="34" charset="0"/>
              <a:buChar char="•"/>
            </a:pPr>
            <a:endParaRPr lang="en-US" sz="9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Industry’s best support team, here with you every step of the way</a:t>
            </a:r>
          </a:p>
        </p:txBody>
      </p:sp>
      <p:sp>
        <p:nvSpPr>
          <p:cNvPr id="6" name="Rectangle 5">
            <a:extLst>
              <a:ext uri="{FF2B5EF4-FFF2-40B4-BE49-F238E27FC236}">
                <a16:creationId xmlns:a16="http://schemas.microsoft.com/office/drawing/2014/main" id="{C377828E-D8CE-1E40-9AAA-6812B89BD232}"/>
              </a:ext>
            </a:extLst>
          </p:cNvPr>
          <p:cNvSpPr/>
          <p:nvPr/>
        </p:nvSpPr>
        <p:spPr>
          <a:xfrm>
            <a:off x="395111" y="1161774"/>
            <a:ext cx="1977372" cy="3128682"/>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spcAft>
                <a:spcPts val="600"/>
              </a:spcAft>
            </a:pPr>
            <a:r>
              <a:rPr lang="en-US" sz="1600" dirty="0">
                <a:solidFill>
                  <a:schemeClr val="bg1"/>
                </a:solidFill>
                <a:latin typeface="Myriad Pro Light" panose="020B0403030403020204" pitchFamily="34" charset="0"/>
              </a:rPr>
              <a:t>...in an </a:t>
            </a:r>
            <a:r>
              <a:rPr lang="en-US" sz="1600" b="1" dirty="0">
                <a:solidFill>
                  <a:schemeClr val="bg1"/>
                </a:solidFill>
                <a:latin typeface="Myriad Pro" panose="020B0503030403020204" pitchFamily="34" charset="0"/>
              </a:rPr>
              <a:t>elegantly simple</a:t>
            </a:r>
            <a:r>
              <a:rPr lang="en-US" sz="1600" dirty="0">
                <a:solidFill>
                  <a:schemeClr val="bg1"/>
                </a:solidFill>
                <a:latin typeface="Myriad Pro Light" panose="020B0403030403020204" pitchFamily="34" charset="0"/>
              </a:rPr>
              <a:t>, intuitive and easy to deploy solution</a:t>
            </a:r>
          </a:p>
        </p:txBody>
      </p:sp>
    </p:spTree>
    <p:extLst>
      <p:ext uri="{BB962C8B-B14F-4D97-AF65-F5344CB8AC3E}">
        <p14:creationId xmlns:p14="http://schemas.microsoft.com/office/powerpoint/2010/main" val="354749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F65E-5A7F-4D41-AD50-AD0D69601383}"/>
              </a:ext>
            </a:extLst>
          </p:cNvPr>
          <p:cNvSpPr>
            <a:spLocks noGrp="1"/>
          </p:cNvSpPr>
          <p:nvPr>
            <p:ph type="title"/>
          </p:nvPr>
        </p:nvSpPr>
        <p:spPr/>
        <p:txBody>
          <a:bodyPr/>
          <a:lstStyle/>
          <a:p>
            <a:r>
              <a:rPr lang="en-US" dirty="0"/>
              <a:t>The Product Story</a:t>
            </a:r>
          </a:p>
        </p:txBody>
      </p:sp>
    </p:spTree>
    <p:extLst>
      <p:ext uri="{BB962C8B-B14F-4D97-AF65-F5344CB8AC3E}">
        <p14:creationId xmlns:p14="http://schemas.microsoft.com/office/powerpoint/2010/main" val="7497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 the early days, it was simple</a:t>
            </a:r>
            <a:endParaRPr lang="en-US" dirty="0"/>
          </a:p>
        </p:txBody>
      </p:sp>
      <p:sp>
        <p:nvSpPr>
          <p:cNvPr id="15" name="TextBox 14">
            <a:extLst>
              <a:ext uri="{FF2B5EF4-FFF2-40B4-BE49-F238E27FC236}">
                <a16:creationId xmlns:a16="http://schemas.microsoft.com/office/drawing/2014/main" id="{EC4CB275-4FE8-6E48-8303-883BED2830CF}"/>
              </a:ext>
            </a:extLst>
          </p:cNvPr>
          <p:cNvSpPr txBox="1"/>
          <p:nvPr/>
        </p:nvSpPr>
        <p:spPr>
          <a:xfrm>
            <a:off x="429779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Mail Server</a:t>
            </a:r>
          </a:p>
        </p:txBody>
      </p:sp>
      <p:sp>
        <p:nvSpPr>
          <p:cNvPr id="20" name="TextBox 19">
            <a:extLst>
              <a:ext uri="{FF2B5EF4-FFF2-40B4-BE49-F238E27FC236}">
                <a16:creationId xmlns:a16="http://schemas.microsoft.com/office/drawing/2014/main" id="{B3BE99C9-8B7D-CD4F-A413-DDD470AD25E8}"/>
              </a:ext>
            </a:extLst>
          </p:cNvPr>
          <p:cNvSpPr txBox="1"/>
          <p:nvPr/>
        </p:nvSpPr>
        <p:spPr>
          <a:xfrm>
            <a:off x="5817830" y="2850519"/>
            <a:ext cx="136811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Corporate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Inbox</a:t>
            </a:r>
          </a:p>
        </p:txBody>
      </p:sp>
      <p:sp>
        <p:nvSpPr>
          <p:cNvPr id="21" name="TextBox 20">
            <a:extLst>
              <a:ext uri="{FF2B5EF4-FFF2-40B4-BE49-F238E27FC236}">
                <a16:creationId xmlns:a16="http://schemas.microsoft.com/office/drawing/2014/main" id="{DB4D5D31-4D9E-304E-8292-C997A6482C2E}"/>
              </a:ext>
            </a:extLst>
          </p:cNvPr>
          <p:cNvSpPr txBox="1"/>
          <p:nvPr/>
        </p:nvSpPr>
        <p:spPr>
          <a:xfrm>
            <a:off x="730042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Executives</a:t>
            </a:r>
            <a:endParaRPr lang="en-US" sz="2000" dirty="0">
              <a:solidFill>
                <a:schemeClr val="bg1"/>
              </a:solidFill>
              <a:latin typeface="Myriad Pro Light" panose="020B0403030403020204" pitchFamily="34" charset="0"/>
            </a:endParaRPr>
          </a:p>
        </p:txBody>
      </p:sp>
      <p:pic>
        <p:nvPicPr>
          <p:cNvPr id="10" name="Picture 9">
            <a:extLst>
              <a:ext uri="{FF2B5EF4-FFF2-40B4-BE49-F238E27FC236}">
                <a16:creationId xmlns:a16="http://schemas.microsoft.com/office/drawing/2014/main" id="{69E31CFB-EDEF-CD45-9613-AF5745351331}"/>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468862" y="1971885"/>
            <a:ext cx="990367" cy="836930"/>
          </a:xfrm>
          <a:prstGeom prst="rect">
            <a:avLst/>
          </a:prstGeom>
        </p:spPr>
      </p:pic>
      <p:pic>
        <p:nvPicPr>
          <p:cNvPr id="11" name="Picture 10">
            <a:extLst>
              <a:ext uri="{FF2B5EF4-FFF2-40B4-BE49-F238E27FC236}">
                <a16:creationId xmlns:a16="http://schemas.microsoft.com/office/drawing/2014/main" id="{63024BEE-088E-1447-84DA-3E85E09B26CA}"/>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36291" y="1967907"/>
            <a:ext cx="904899" cy="844887"/>
          </a:xfrm>
          <a:prstGeom prst="rect">
            <a:avLst/>
          </a:prstGeom>
        </p:spPr>
      </p:pic>
      <p:pic>
        <p:nvPicPr>
          <p:cNvPr id="23" name="Picture 22">
            <a:extLst>
              <a:ext uri="{FF2B5EF4-FFF2-40B4-BE49-F238E27FC236}">
                <a16:creationId xmlns:a16="http://schemas.microsoft.com/office/drawing/2014/main" id="{A2697ADD-2789-FF4A-9FF1-38DBF2382D7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67006" y="1977271"/>
            <a:ext cx="901539" cy="826159"/>
          </a:xfrm>
          <a:prstGeom prst="rect">
            <a:avLst/>
          </a:prstGeom>
        </p:spPr>
      </p:pic>
      <p:cxnSp>
        <p:nvCxnSpPr>
          <p:cNvPr id="29" name="Straight Arrow Connector 28">
            <a:extLst>
              <a:ext uri="{FF2B5EF4-FFF2-40B4-BE49-F238E27FC236}">
                <a16:creationId xmlns:a16="http://schemas.microsoft.com/office/drawing/2014/main" id="{83C7D4F3-50BD-B44A-AB23-AD18162DD9EF}"/>
              </a:ext>
            </a:extLst>
          </p:cNvPr>
          <p:cNvCxnSpPr>
            <a:cxnSpLocks/>
          </p:cNvCxnSpPr>
          <p:nvPr/>
        </p:nvCxnSpPr>
        <p:spPr>
          <a:xfrm>
            <a:off x="5612556"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88E5BDA-4F90-0D47-94F0-DF2E45D0FDD7}"/>
              </a:ext>
            </a:extLst>
          </p:cNvPr>
          <p:cNvCxnSpPr>
            <a:cxnSpLocks/>
          </p:cNvCxnSpPr>
          <p:nvPr/>
        </p:nvCxnSpPr>
        <p:spPr>
          <a:xfrm>
            <a:off x="7125594"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DEC0D45-3169-CF4F-9587-6F5FD97BA888}"/>
              </a:ext>
            </a:extLst>
          </p:cNvPr>
          <p:cNvPicPr>
            <a:picLocks noChangeAspect="1"/>
          </p:cNvPicPr>
          <p:nvPr/>
        </p:nvPicPr>
        <p:blipFill>
          <a:blip r:embed="rId6" cstate="screen">
            <a:clrChange>
              <a:clrFrom>
                <a:srgbClr val="FEFEFE"/>
              </a:clrFrom>
              <a:clrTo>
                <a:srgbClr val="FEFEFE">
                  <a:alpha val="0"/>
                </a:srgbClr>
              </a:clrTo>
            </a:clrChange>
            <a:biLevel thresh="25000"/>
            <a:extLst>
              <a:ext uri="{28A0092B-C50C-407E-A947-70E740481C1C}">
                <a14:useLocalDpi xmlns:a14="http://schemas.microsoft.com/office/drawing/2010/main"/>
              </a:ext>
            </a:extLst>
          </a:blip>
          <a:stretch>
            <a:fillRect/>
          </a:stretch>
        </p:blipFill>
        <p:spPr>
          <a:xfrm>
            <a:off x="272391" y="1942088"/>
            <a:ext cx="1307432" cy="896524"/>
          </a:xfrm>
          <a:prstGeom prst="rect">
            <a:avLst/>
          </a:prstGeom>
        </p:spPr>
      </p:pic>
      <p:sp>
        <p:nvSpPr>
          <p:cNvPr id="36" name="TextBox 35">
            <a:extLst>
              <a:ext uri="{FF2B5EF4-FFF2-40B4-BE49-F238E27FC236}">
                <a16:creationId xmlns:a16="http://schemas.microsoft.com/office/drawing/2014/main" id="{0031C191-63E3-6B41-A097-BB5EAA7B1B47}"/>
              </a:ext>
            </a:extLst>
          </p:cNvPr>
          <p:cNvSpPr txBox="1"/>
          <p:nvPr/>
        </p:nvSpPr>
        <p:spPr>
          <a:xfrm>
            <a:off x="272391"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Internet</a:t>
            </a:r>
          </a:p>
        </p:txBody>
      </p:sp>
      <p:cxnSp>
        <p:nvCxnSpPr>
          <p:cNvPr id="37" name="Straight Arrow Connector 36">
            <a:extLst>
              <a:ext uri="{FF2B5EF4-FFF2-40B4-BE49-F238E27FC236}">
                <a16:creationId xmlns:a16="http://schemas.microsoft.com/office/drawing/2014/main" id="{E7A00A90-3451-E648-89B8-559BB98DCC4D}"/>
              </a:ext>
            </a:extLst>
          </p:cNvPr>
          <p:cNvCxnSpPr>
            <a:cxnSpLocks/>
          </p:cNvCxnSpPr>
          <p:nvPr/>
        </p:nvCxnSpPr>
        <p:spPr>
          <a:xfrm>
            <a:off x="1640507" y="2390350"/>
            <a:ext cx="2657285"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358ABF3-DDB6-CB44-9DF5-25F163A6919A}"/>
              </a:ext>
            </a:extLst>
          </p:cNvPr>
          <p:cNvSpPr txBox="1"/>
          <p:nvPr/>
        </p:nvSpPr>
        <p:spPr>
          <a:xfrm>
            <a:off x="2154728" y="2433894"/>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Legitimate Mail</a:t>
            </a:r>
          </a:p>
        </p:txBody>
      </p:sp>
    </p:spTree>
    <p:extLst>
      <p:ext uri="{BB962C8B-B14F-4D97-AF65-F5344CB8AC3E}">
        <p14:creationId xmlns:p14="http://schemas.microsoft.com/office/powerpoint/2010/main" val="37743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F449EEC-32F0-544E-8850-6F026DEAB4B2}"/>
              </a:ext>
            </a:extLst>
          </p:cNvPr>
          <p:cNvSpPr txBox="1"/>
          <p:nvPr/>
        </p:nvSpPr>
        <p:spPr>
          <a:xfrm>
            <a:off x="1486807" y="2002465"/>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Spam/malware</a:t>
            </a:r>
          </a:p>
        </p:txBody>
      </p:sp>
      <p:sp>
        <p:nvSpPr>
          <p:cNvPr id="2" name="Title 1"/>
          <p:cNvSpPr>
            <a:spLocks noGrp="1"/>
          </p:cNvSpPr>
          <p:nvPr>
            <p:ph type="title"/>
          </p:nvPr>
        </p:nvSpPr>
        <p:spPr/>
        <p:txBody>
          <a:bodyPr/>
          <a:lstStyle/>
          <a:p>
            <a:r>
              <a:rPr lang="en-US"/>
              <a:t>Spam firewalls kept bad things out</a:t>
            </a:r>
            <a:endParaRPr lang="en-US" dirty="0"/>
          </a:p>
        </p:txBody>
      </p:sp>
      <p:sp>
        <p:nvSpPr>
          <p:cNvPr id="19" name="TextBox 18">
            <a:extLst>
              <a:ext uri="{FF2B5EF4-FFF2-40B4-BE49-F238E27FC236}">
                <a16:creationId xmlns:a16="http://schemas.microsoft.com/office/drawing/2014/main" id="{857C5AF2-2BDF-F342-8727-01FED9611CB4}"/>
              </a:ext>
            </a:extLst>
          </p:cNvPr>
          <p:cNvSpPr txBox="1"/>
          <p:nvPr/>
        </p:nvSpPr>
        <p:spPr>
          <a:xfrm>
            <a:off x="2644312" y="2549822"/>
            <a:ext cx="1738947"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Firewall</a:t>
            </a:r>
          </a:p>
        </p:txBody>
      </p:sp>
      <p:cxnSp>
        <p:nvCxnSpPr>
          <p:cNvPr id="17" name="Straight Arrow Connector 16">
            <a:extLst>
              <a:ext uri="{FF2B5EF4-FFF2-40B4-BE49-F238E27FC236}">
                <a16:creationId xmlns:a16="http://schemas.microsoft.com/office/drawing/2014/main" id="{231BCA2A-B10E-7444-B05F-F50B6D82D95F}"/>
              </a:ext>
            </a:extLst>
          </p:cNvPr>
          <p:cNvCxnSpPr>
            <a:cxnSpLocks/>
          </p:cNvCxnSpPr>
          <p:nvPr/>
        </p:nvCxnSpPr>
        <p:spPr>
          <a:xfrm>
            <a:off x="1640507" y="2037145"/>
            <a:ext cx="1396834" cy="0"/>
          </a:xfrm>
          <a:prstGeom prst="straightConnector1">
            <a:avLst/>
          </a:prstGeom>
          <a:ln w="3492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B47B67-64E5-EF48-B255-C52C59CBB21D}"/>
              </a:ext>
            </a:extLst>
          </p:cNvPr>
          <p:cNvCxnSpPr>
            <a:cxnSpLocks/>
          </p:cNvCxnSpPr>
          <p:nvPr/>
        </p:nvCxnSpPr>
        <p:spPr>
          <a:xfrm flipH="1" flipV="1">
            <a:off x="2818478" y="1783972"/>
            <a:ext cx="218863" cy="253173"/>
          </a:xfrm>
          <a:prstGeom prst="straightConnector1">
            <a:avLst/>
          </a:prstGeom>
          <a:ln w="34925" cap="flat">
            <a:solidFill>
              <a:srgbClr val="C00000"/>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1136FA-D36E-4572-B48C-E62D848AED3F}"/>
              </a:ext>
            </a:extLst>
          </p:cNvPr>
          <p:cNvSpPr txBox="1"/>
          <p:nvPr/>
        </p:nvSpPr>
        <p:spPr>
          <a:xfrm>
            <a:off x="429779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Mail Server</a:t>
            </a:r>
          </a:p>
        </p:txBody>
      </p:sp>
      <p:sp>
        <p:nvSpPr>
          <p:cNvPr id="25" name="TextBox 24">
            <a:extLst>
              <a:ext uri="{FF2B5EF4-FFF2-40B4-BE49-F238E27FC236}">
                <a16:creationId xmlns:a16="http://schemas.microsoft.com/office/drawing/2014/main" id="{6539C3A2-E553-4440-8079-5F2341DE27F3}"/>
              </a:ext>
            </a:extLst>
          </p:cNvPr>
          <p:cNvSpPr txBox="1"/>
          <p:nvPr/>
        </p:nvSpPr>
        <p:spPr>
          <a:xfrm>
            <a:off x="5817830" y="2850519"/>
            <a:ext cx="136811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Corporate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Inbox</a:t>
            </a:r>
          </a:p>
        </p:txBody>
      </p:sp>
      <p:sp>
        <p:nvSpPr>
          <p:cNvPr id="26" name="TextBox 25">
            <a:extLst>
              <a:ext uri="{FF2B5EF4-FFF2-40B4-BE49-F238E27FC236}">
                <a16:creationId xmlns:a16="http://schemas.microsoft.com/office/drawing/2014/main" id="{B2D9A71D-75BD-4C4F-9BC6-50E852B8DB51}"/>
              </a:ext>
            </a:extLst>
          </p:cNvPr>
          <p:cNvSpPr txBox="1"/>
          <p:nvPr/>
        </p:nvSpPr>
        <p:spPr>
          <a:xfrm>
            <a:off x="730042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Executives</a:t>
            </a:r>
            <a:endParaRPr lang="en-US" sz="2000" dirty="0">
              <a:solidFill>
                <a:schemeClr val="bg1"/>
              </a:solidFill>
              <a:latin typeface="Myriad Pro Light" panose="020B0403030403020204" pitchFamily="34" charset="0"/>
            </a:endParaRPr>
          </a:p>
        </p:txBody>
      </p:sp>
      <p:pic>
        <p:nvPicPr>
          <p:cNvPr id="27" name="Picture 26">
            <a:extLst>
              <a:ext uri="{FF2B5EF4-FFF2-40B4-BE49-F238E27FC236}">
                <a16:creationId xmlns:a16="http://schemas.microsoft.com/office/drawing/2014/main" id="{D9519726-36FF-48A0-BA6E-055BCAAA1E64}"/>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468862" y="1971885"/>
            <a:ext cx="990367" cy="836930"/>
          </a:xfrm>
          <a:prstGeom prst="rect">
            <a:avLst/>
          </a:prstGeom>
        </p:spPr>
      </p:pic>
      <p:pic>
        <p:nvPicPr>
          <p:cNvPr id="28" name="Picture 27">
            <a:extLst>
              <a:ext uri="{FF2B5EF4-FFF2-40B4-BE49-F238E27FC236}">
                <a16:creationId xmlns:a16="http://schemas.microsoft.com/office/drawing/2014/main" id="{36A3F7D1-07E0-47A3-A6DA-ECC0C5A2ABBF}"/>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36291" y="1967907"/>
            <a:ext cx="904899" cy="844887"/>
          </a:xfrm>
          <a:prstGeom prst="rect">
            <a:avLst/>
          </a:prstGeom>
        </p:spPr>
      </p:pic>
      <p:pic>
        <p:nvPicPr>
          <p:cNvPr id="30" name="Picture 29">
            <a:extLst>
              <a:ext uri="{FF2B5EF4-FFF2-40B4-BE49-F238E27FC236}">
                <a16:creationId xmlns:a16="http://schemas.microsoft.com/office/drawing/2014/main" id="{543FE5A2-C5E5-4D60-B0CF-1D8E0E32B47D}"/>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67006" y="1977271"/>
            <a:ext cx="901539" cy="826159"/>
          </a:xfrm>
          <a:prstGeom prst="rect">
            <a:avLst/>
          </a:prstGeom>
        </p:spPr>
      </p:pic>
      <p:cxnSp>
        <p:nvCxnSpPr>
          <p:cNvPr id="31" name="Straight Arrow Connector 30">
            <a:extLst>
              <a:ext uri="{FF2B5EF4-FFF2-40B4-BE49-F238E27FC236}">
                <a16:creationId xmlns:a16="http://schemas.microsoft.com/office/drawing/2014/main" id="{741387B8-9477-4EFB-B694-57FEBABD4C24}"/>
              </a:ext>
            </a:extLst>
          </p:cNvPr>
          <p:cNvCxnSpPr>
            <a:cxnSpLocks/>
          </p:cNvCxnSpPr>
          <p:nvPr/>
        </p:nvCxnSpPr>
        <p:spPr>
          <a:xfrm>
            <a:off x="5612556"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835052-D66B-4939-9BB6-1FB704C6D536}"/>
              </a:ext>
            </a:extLst>
          </p:cNvPr>
          <p:cNvCxnSpPr>
            <a:cxnSpLocks/>
          </p:cNvCxnSpPr>
          <p:nvPr/>
        </p:nvCxnSpPr>
        <p:spPr>
          <a:xfrm>
            <a:off x="7125594"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D06EDC6B-6AEC-4F7C-ABB1-9F937DA27EAA}"/>
              </a:ext>
            </a:extLst>
          </p:cNvPr>
          <p:cNvPicPr>
            <a:picLocks noChangeAspect="1"/>
          </p:cNvPicPr>
          <p:nvPr/>
        </p:nvPicPr>
        <p:blipFill>
          <a:blip r:embed="rId6" cstate="screen">
            <a:clrChange>
              <a:clrFrom>
                <a:srgbClr val="FEFEFE"/>
              </a:clrFrom>
              <a:clrTo>
                <a:srgbClr val="FEFEFE">
                  <a:alpha val="0"/>
                </a:srgbClr>
              </a:clrTo>
            </a:clrChange>
            <a:biLevel thresh="25000"/>
            <a:extLst>
              <a:ext uri="{28A0092B-C50C-407E-A947-70E740481C1C}">
                <a14:useLocalDpi xmlns:a14="http://schemas.microsoft.com/office/drawing/2010/main"/>
              </a:ext>
            </a:extLst>
          </a:blip>
          <a:stretch>
            <a:fillRect/>
          </a:stretch>
        </p:blipFill>
        <p:spPr>
          <a:xfrm>
            <a:off x="272391" y="1942088"/>
            <a:ext cx="1307432" cy="896524"/>
          </a:xfrm>
          <a:prstGeom prst="rect">
            <a:avLst/>
          </a:prstGeom>
        </p:spPr>
      </p:pic>
      <p:sp>
        <p:nvSpPr>
          <p:cNvPr id="38" name="TextBox 37">
            <a:extLst>
              <a:ext uri="{FF2B5EF4-FFF2-40B4-BE49-F238E27FC236}">
                <a16:creationId xmlns:a16="http://schemas.microsoft.com/office/drawing/2014/main" id="{5FC7C1DF-C8D8-4C70-80D8-783475A03848}"/>
              </a:ext>
            </a:extLst>
          </p:cNvPr>
          <p:cNvSpPr txBox="1"/>
          <p:nvPr/>
        </p:nvSpPr>
        <p:spPr>
          <a:xfrm>
            <a:off x="272391"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Internet</a:t>
            </a:r>
          </a:p>
        </p:txBody>
      </p:sp>
      <p:cxnSp>
        <p:nvCxnSpPr>
          <p:cNvPr id="40" name="Straight Arrow Connector 39">
            <a:extLst>
              <a:ext uri="{FF2B5EF4-FFF2-40B4-BE49-F238E27FC236}">
                <a16:creationId xmlns:a16="http://schemas.microsoft.com/office/drawing/2014/main" id="{50546FF0-0820-4958-9685-DDAEE483334A}"/>
              </a:ext>
            </a:extLst>
          </p:cNvPr>
          <p:cNvCxnSpPr>
            <a:cxnSpLocks/>
          </p:cNvCxnSpPr>
          <p:nvPr/>
        </p:nvCxnSpPr>
        <p:spPr>
          <a:xfrm>
            <a:off x="3990231" y="2390350"/>
            <a:ext cx="307561"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13701F6-10B6-4984-8E92-98E4D69C1C11}"/>
              </a:ext>
            </a:extLst>
          </p:cNvPr>
          <p:cNvSpPr txBox="1"/>
          <p:nvPr/>
        </p:nvSpPr>
        <p:spPr>
          <a:xfrm>
            <a:off x="1468928" y="2433894"/>
            <a:ext cx="1628843"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Legitimate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Mail</a:t>
            </a:r>
          </a:p>
        </p:txBody>
      </p:sp>
      <p:pic>
        <p:nvPicPr>
          <p:cNvPr id="6" name="Picture 5">
            <a:extLst>
              <a:ext uri="{FF2B5EF4-FFF2-40B4-BE49-F238E27FC236}">
                <a16:creationId xmlns:a16="http://schemas.microsoft.com/office/drawing/2014/main" id="{5782C7F7-2767-440B-B338-170B64EA090A}"/>
              </a:ext>
            </a:extLst>
          </p:cNvPr>
          <p:cNvPicPr>
            <a:picLocks noChangeAspect="1"/>
          </p:cNvPicPr>
          <p:nvPr/>
        </p:nvPicPr>
        <p:blipFill>
          <a:blip r:embed="rId7">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3037341" y="2225094"/>
            <a:ext cx="952890" cy="338552"/>
          </a:xfrm>
          <a:prstGeom prst="rect">
            <a:avLst/>
          </a:prstGeom>
        </p:spPr>
      </p:pic>
      <p:cxnSp>
        <p:nvCxnSpPr>
          <p:cNvPr id="42" name="Straight Arrow Connector 41">
            <a:extLst>
              <a:ext uri="{FF2B5EF4-FFF2-40B4-BE49-F238E27FC236}">
                <a16:creationId xmlns:a16="http://schemas.microsoft.com/office/drawing/2014/main" id="{1BDC6321-4A84-4743-B4AF-AD96CC82355D}"/>
              </a:ext>
            </a:extLst>
          </p:cNvPr>
          <p:cNvCxnSpPr>
            <a:cxnSpLocks/>
          </p:cNvCxnSpPr>
          <p:nvPr/>
        </p:nvCxnSpPr>
        <p:spPr>
          <a:xfrm>
            <a:off x="1640507" y="2394370"/>
            <a:ext cx="1396834"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23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 time, we built a better gateway</a:t>
            </a:r>
            <a:endParaRPr lang="en-US" dirty="0"/>
          </a:p>
        </p:txBody>
      </p:sp>
      <p:sp>
        <p:nvSpPr>
          <p:cNvPr id="24" name="TextBox 23">
            <a:extLst>
              <a:ext uri="{FF2B5EF4-FFF2-40B4-BE49-F238E27FC236}">
                <a16:creationId xmlns:a16="http://schemas.microsoft.com/office/drawing/2014/main" id="{CDCF32AC-7425-4E04-9AA6-15DDE64CD2FF}"/>
              </a:ext>
            </a:extLst>
          </p:cNvPr>
          <p:cNvSpPr txBox="1"/>
          <p:nvPr/>
        </p:nvSpPr>
        <p:spPr>
          <a:xfrm>
            <a:off x="1486807" y="2002465"/>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Spam/malware</a:t>
            </a:r>
          </a:p>
        </p:txBody>
      </p:sp>
      <p:sp>
        <p:nvSpPr>
          <p:cNvPr id="25" name="TextBox 24">
            <a:extLst>
              <a:ext uri="{FF2B5EF4-FFF2-40B4-BE49-F238E27FC236}">
                <a16:creationId xmlns:a16="http://schemas.microsoft.com/office/drawing/2014/main" id="{B5535311-E057-43FF-9F54-C11A313865BE}"/>
              </a:ext>
            </a:extLst>
          </p:cNvPr>
          <p:cNvSpPr txBox="1"/>
          <p:nvPr/>
        </p:nvSpPr>
        <p:spPr>
          <a:xfrm>
            <a:off x="2644312" y="2549822"/>
            <a:ext cx="1738947" cy="1323439"/>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Firewall,</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DLP,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Backup,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Archiving</a:t>
            </a:r>
          </a:p>
        </p:txBody>
      </p:sp>
      <p:cxnSp>
        <p:nvCxnSpPr>
          <p:cNvPr id="26" name="Straight Arrow Connector 25">
            <a:extLst>
              <a:ext uri="{FF2B5EF4-FFF2-40B4-BE49-F238E27FC236}">
                <a16:creationId xmlns:a16="http://schemas.microsoft.com/office/drawing/2014/main" id="{8ABFEA31-6F47-4BC8-A742-25C5A491A90A}"/>
              </a:ext>
            </a:extLst>
          </p:cNvPr>
          <p:cNvCxnSpPr>
            <a:cxnSpLocks/>
          </p:cNvCxnSpPr>
          <p:nvPr/>
        </p:nvCxnSpPr>
        <p:spPr>
          <a:xfrm>
            <a:off x="1640507" y="2037145"/>
            <a:ext cx="1396834" cy="0"/>
          </a:xfrm>
          <a:prstGeom prst="straightConnector1">
            <a:avLst/>
          </a:prstGeom>
          <a:ln w="349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B5C9C98-9BCD-497A-91B7-4BCD913B0A54}"/>
              </a:ext>
            </a:extLst>
          </p:cNvPr>
          <p:cNvCxnSpPr>
            <a:cxnSpLocks/>
          </p:cNvCxnSpPr>
          <p:nvPr/>
        </p:nvCxnSpPr>
        <p:spPr>
          <a:xfrm flipH="1" flipV="1">
            <a:off x="2818478" y="1783972"/>
            <a:ext cx="218863" cy="253173"/>
          </a:xfrm>
          <a:prstGeom prst="straightConnector1">
            <a:avLst/>
          </a:prstGeom>
          <a:ln w="34925" cap="flat">
            <a:solidFill>
              <a:schemeClr val="bg1">
                <a:lumMod val="65000"/>
              </a:schemeClr>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A8FF2A4-E5AB-4FEA-B757-5FD5D468B7D3}"/>
              </a:ext>
            </a:extLst>
          </p:cNvPr>
          <p:cNvSpPr txBox="1"/>
          <p:nvPr/>
        </p:nvSpPr>
        <p:spPr>
          <a:xfrm>
            <a:off x="429779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Mail Server</a:t>
            </a:r>
          </a:p>
        </p:txBody>
      </p:sp>
      <p:sp>
        <p:nvSpPr>
          <p:cNvPr id="30" name="TextBox 29">
            <a:extLst>
              <a:ext uri="{FF2B5EF4-FFF2-40B4-BE49-F238E27FC236}">
                <a16:creationId xmlns:a16="http://schemas.microsoft.com/office/drawing/2014/main" id="{A89890A8-04CD-4E4E-A530-E6D980FBB552}"/>
              </a:ext>
            </a:extLst>
          </p:cNvPr>
          <p:cNvSpPr txBox="1"/>
          <p:nvPr/>
        </p:nvSpPr>
        <p:spPr>
          <a:xfrm>
            <a:off x="5817830" y="2850519"/>
            <a:ext cx="136811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Corporate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Inbox</a:t>
            </a:r>
          </a:p>
        </p:txBody>
      </p:sp>
      <p:sp>
        <p:nvSpPr>
          <p:cNvPr id="31" name="TextBox 30">
            <a:extLst>
              <a:ext uri="{FF2B5EF4-FFF2-40B4-BE49-F238E27FC236}">
                <a16:creationId xmlns:a16="http://schemas.microsoft.com/office/drawing/2014/main" id="{F8B27C33-F8DF-45CD-BD59-884AF09773C2}"/>
              </a:ext>
            </a:extLst>
          </p:cNvPr>
          <p:cNvSpPr txBox="1"/>
          <p:nvPr/>
        </p:nvSpPr>
        <p:spPr>
          <a:xfrm>
            <a:off x="730042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Executives</a:t>
            </a:r>
            <a:endParaRPr lang="en-US" sz="2000" dirty="0">
              <a:solidFill>
                <a:schemeClr val="bg1"/>
              </a:solidFill>
              <a:latin typeface="Myriad Pro Light" panose="020B0403030403020204" pitchFamily="34" charset="0"/>
            </a:endParaRPr>
          </a:p>
        </p:txBody>
      </p:sp>
      <p:pic>
        <p:nvPicPr>
          <p:cNvPr id="32" name="Picture 31">
            <a:extLst>
              <a:ext uri="{FF2B5EF4-FFF2-40B4-BE49-F238E27FC236}">
                <a16:creationId xmlns:a16="http://schemas.microsoft.com/office/drawing/2014/main" id="{F9B280BC-26FE-4E58-841E-C02495B80F4B}"/>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468862" y="1971885"/>
            <a:ext cx="990367" cy="836930"/>
          </a:xfrm>
          <a:prstGeom prst="rect">
            <a:avLst/>
          </a:prstGeom>
        </p:spPr>
      </p:pic>
      <p:pic>
        <p:nvPicPr>
          <p:cNvPr id="35" name="Picture 34">
            <a:extLst>
              <a:ext uri="{FF2B5EF4-FFF2-40B4-BE49-F238E27FC236}">
                <a16:creationId xmlns:a16="http://schemas.microsoft.com/office/drawing/2014/main" id="{DDA951EF-E642-4949-8E63-14E907552134}"/>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36291" y="1967907"/>
            <a:ext cx="904899" cy="844887"/>
          </a:xfrm>
          <a:prstGeom prst="rect">
            <a:avLst/>
          </a:prstGeom>
        </p:spPr>
      </p:pic>
      <p:pic>
        <p:nvPicPr>
          <p:cNvPr id="38" name="Picture 37">
            <a:extLst>
              <a:ext uri="{FF2B5EF4-FFF2-40B4-BE49-F238E27FC236}">
                <a16:creationId xmlns:a16="http://schemas.microsoft.com/office/drawing/2014/main" id="{5882D5B1-F330-42DC-972C-598BCC8EC139}"/>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67006" y="1977271"/>
            <a:ext cx="901539" cy="826159"/>
          </a:xfrm>
          <a:prstGeom prst="rect">
            <a:avLst/>
          </a:prstGeom>
        </p:spPr>
      </p:pic>
      <p:cxnSp>
        <p:nvCxnSpPr>
          <p:cNvPr id="40" name="Straight Arrow Connector 39">
            <a:extLst>
              <a:ext uri="{FF2B5EF4-FFF2-40B4-BE49-F238E27FC236}">
                <a16:creationId xmlns:a16="http://schemas.microsoft.com/office/drawing/2014/main" id="{6295D747-7282-42FC-9B74-971AB5CD9E01}"/>
              </a:ext>
            </a:extLst>
          </p:cNvPr>
          <p:cNvCxnSpPr>
            <a:cxnSpLocks/>
          </p:cNvCxnSpPr>
          <p:nvPr/>
        </p:nvCxnSpPr>
        <p:spPr>
          <a:xfrm>
            <a:off x="5612556"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87638FC-17A5-4FE3-A061-006E0930EFBF}"/>
              </a:ext>
            </a:extLst>
          </p:cNvPr>
          <p:cNvCxnSpPr>
            <a:cxnSpLocks/>
          </p:cNvCxnSpPr>
          <p:nvPr/>
        </p:nvCxnSpPr>
        <p:spPr>
          <a:xfrm>
            <a:off x="7125594"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11F5F9DB-EDD4-4DFE-BD4D-0FE09E82F15D}"/>
              </a:ext>
            </a:extLst>
          </p:cNvPr>
          <p:cNvPicPr>
            <a:picLocks noChangeAspect="1"/>
          </p:cNvPicPr>
          <p:nvPr/>
        </p:nvPicPr>
        <p:blipFill>
          <a:blip r:embed="rId6" cstate="screen">
            <a:clrChange>
              <a:clrFrom>
                <a:srgbClr val="FEFEFE"/>
              </a:clrFrom>
              <a:clrTo>
                <a:srgbClr val="FEFEFE">
                  <a:alpha val="0"/>
                </a:srgbClr>
              </a:clrTo>
            </a:clrChange>
            <a:biLevel thresh="25000"/>
            <a:extLst>
              <a:ext uri="{28A0092B-C50C-407E-A947-70E740481C1C}">
                <a14:useLocalDpi xmlns:a14="http://schemas.microsoft.com/office/drawing/2010/main"/>
              </a:ext>
            </a:extLst>
          </a:blip>
          <a:stretch>
            <a:fillRect/>
          </a:stretch>
        </p:blipFill>
        <p:spPr>
          <a:xfrm>
            <a:off x="272391" y="1942088"/>
            <a:ext cx="1307432" cy="896524"/>
          </a:xfrm>
          <a:prstGeom prst="rect">
            <a:avLst/>
          </a:prstGeom>
        </p:spPr>
      </p:pic>
      <p:sp>
        <p:nvSpPr>
          <p:cNvPr id="43" name="TextBox 42">
            <a:extLst>
              <a:ext uri="{FF2B5EF4-FFF2-40B4-BE49-F238E27FC236}">
                <a16:creationId xmlns:a16="http://schemas.microsoft.com/office/drawing/2014/main" id="{B514B3CA-7FE1-4C91-BC77-F8D6D4A29817}"/>
              </a:ext>
            </a:extLst>
          </p:cNvPr>
          <p:cNvSpPr txBox="1"/>
          <p:nvPr/>
        </p:nvSpPr>
        <p:spPr>
          <a:xfrm>
            <a:off x="272391"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Internet</a:t>
            </a:r>
          </a:p>
        </p:txBody>
      </p:sp>
      <p:cxnSp>
        <p:nvCxnSpPr>
          <p:cNvPr id="44" name="Straight Arrow Connector 43">
            <a:extLst>
              <a:ext uri="{FF2B5EF4-FFF2-40B4-BE49-F238E27FC236}">
                <a16:creationId xmlns:a16="http://schemas.microsoft.com/office/drawing/2014/main" id="{3E8061BC-FF07-482B-A517-41310349F097}"/>
              </a:ext>
            </a:extLst>
          </p:cNvPr>
          <p:cNvCxnSpPr>
            <a:cxnSpLocks/>
          </p:cNvCxnSpPr>
          <p:nvPr/>
        </p:nvCxnSpPr>
        <p:spPr>
          <a:xfrm>
            <a:off x="3990231" y="2390350"/>
            <a:ext cx="307561"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3676769-A4E1-4435-9C25-FD05464968BA}"/>
              </a:ext>
            </a:extLst>
          </p:cNvPr>
          <p:cNvSpPr txBox="1"/>
          <p:nvPr/>
        </p:nvSpPr>
        <p:spPr>
          <a:xfrm>
            <a:off x="1468928" y="2433894"/>
            <a:ext cx="1628843"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Legitimate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Mail</a:t>
            </a:r>
          </a:p>
        </p:txBody>
      </p:sp>
      <p:pic>
        <p:nvPicPr>
          <p:cNvPr id="46" name="Picture 45">
            <a:extLst>
              <a:ext uri="{FF2B5EF4-FFF2-40B4-BE49-F238E27FC236}">
                <a16:creationId xmlns:a16="http://schemas.microsoft.com/office/drawing/2014/main" id="{297F52C1-3EC5-4FEC-A48D-19F966E970AF}"/>
              </a:ext>
            </a:extLst>
          </p:cNvPr>
          <p:cNvPicPr>
            <a:picLocks noChangeAspect="1"/>
          </p:cNvPicPr>
          <p:nvPr/>
        </p:nvPicPr>
        <p:blipFill>
          <a:blip r:embed="rId7">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3037341" y="2225094"/>
            <a:ext cx="952890" cy="338552"/>
          </a:xfrm>
          <a:prstGeom prst="rect">
            <a:avLst/>
          </a:prstGeom>
        </p:spPr>
      </p:pic>
      <p:cxnSp>
        <p:nvCxnSpPr>
          <p:cNvPr id="47" name="Straight Arrow Connector 46">
            <a:extLst>
              <a:ext uri="{FF2B5EF4-FFF2-40B4-BE49-F238E27FC236}">
                <a16:creationId xmlns:a16="http://schemas.microsoft.com/office/drawing/2014/main" id="{5D80B4A1-B606-4E01-872C-58056CEC6857}"/>
              </a:ext>
            </a:extLst>
          </p:cNvPr>
          <p:cNvCxnSpPr>
            <a:cxnSpLocks/>
          </p:cNvCxnSpPr>
          <p:nvPr/>
        </p:nvCxnSpPr>
        <p:spPr>
          <a:xfrm>
            <a:off x="1640507" y="2394370"/>
            <a:ext cx="1396834"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97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Sandboxing stopped zero day threats</a:t>
            </a:r>
            <a:endParaRPr lang="en-US" dirty="0"/>
          </a:p>
        </p:txBody>
      </p:sp>
      <p:sp>
        <p:nvSpPr>
          <p:cNvPr id="51" name="TextBox 50">
            <a:extLst>
              <a:ext uri="{FF2B5EF4-FFF2-40B4-BE49-F238E27FC236}">
                <a16:creationId xmlns:a16="http://schemas.microsoft.com/office/drawing/2014/main" id="{D205C7EC-BC22-4458-8483-EDFCFD7C2C3C}"/>
              </a:ext>
            </a:extLst>
          </p:cNvPr>
          <p:cNvSpPr txBox="1"/>
          <p:nvPr/>
        </p:nvSpPr>
        <p:spPr>
          <a:xfrm>
            <a:off x="1486807" y="2002465"/>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Spam/malware</a:t>
            </a:r>
          </a:p>
        </p:txBody>
      </p:sp>
      <p:sp>
        <p:nvSpPr>
          <p:cNvPr id="52" name="TextBox 51">
            <a:extLst>
              <a:ext uri="{FF2B5EF4-FFF2-40B4-BE49-F238E27FC236}">
                <a16:creationId xmlns:a16="http://schemas.microsoft.com/office/drawing/2014/main" id="{85190F7B-64C2-47F0-B6FE-E7E5AD0F87FD}"/>
              </a:ext>
            </a:extLst>
          </p:cNvPr>
          <p:cNvSpPr txBox="1"/>
          <p:nvPr/>
        </p:nvSpPr>
        <p:spPr>
          <a:xfrm>
            <a:off x="2644312" y="2549822"/>
            <a:ext cx="1738947" cy="1569660"/>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Firewall,</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DLP,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Backup,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Archiving,</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Sandboxing</a:t>
            </a:r>
          </a:p>
        </p:txBody>
      </p:sp>
      <p:cxnSp>
        <p:nvCxnSpPr>
          <p:cNvPr id="53" name="Straight Arrow Connector 52">
            <a:extLst>
              <a:ext uri="{FF2B5EF4-FFF2-40B4-BE49-F238E27FC236}">
                <a16:creationId xmlns:a16="http://schemas.microsoft.com/office/drawing/2014/main" id="{C5F4EAE6-6F1D-4D62-9668-071BA491F099}"/>
              </a:ext>
            </a:extLst>
          </p:cNvPr>
          <p:cNvCxnSpPr>
            <a:cxnSpLocks/>
          </p:cNvCxnSpPr>
          <p:nvPr/>
        </p:nvCxnSpPr>
        <p:spPr>
          <a:xfrm>
            <a:off x="1640507" y="2037145"/>
            <a:ext cx="1396834" cy="0"/>
          </a:xfrm>
          <a:prstGeom prst="straightConnector1">
            <a:avLst/>
          </a:prstGeom>
          <a:ln w="349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30DEFA4-60B4-4FCF-B44F-8CDDED15A315}"/>
              </a:ext>
            </a:extLst>
          </p:cNvPr>
          <p:cNvCxnSpPr>
            <a:cxnSpLocks/>
          </p:cNvCxnSpPr>
          <p:nvPr/>
        </p:nvCxnSpPr>
        <p:spPr>
          <a:xfrm flipH="1" flipV="1">
            <a:off x="2818478" y="1783972"/>
            <a:ext cx="218863" cy="253173"/>
          </a:xfrm>
          <a:prstGeom prst="straightConnector1">
            <a:avLst/>
          </a:prstGeom>
          <a:ln w="34925" cap="flat">
            <a:solidFill>
              <a:schemeClr val="bg1">
                <a:lumMod val="65000"/>
              </a:schemeClr>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058023A-8FE8-4083-B41B-03A4A74770EC}"/>
              </a:ext>
            </a:extLst>
          </p:cNvPr>
          <p:cNvSpPr txBox="1"/>
          <p:nvPr/>
        </p:nvSpPr>
        <p:spPr>
          <a:xfrm>
            <a:off x="429779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Mail Server</a:t>
            </a:r>
          </a:p>
        </p:txBody>
      </p:sp>
      <p:sp>
        <p:nvSpPr>
          <p:cNvPr id="56" name="TextBox 55">
            <a:extLst>
              <a:ext uri="{FF2B5EF4-FFF2-40B4-BE49-F238E27FC236}">
                <a16:creationId xmlns:a16="http://schemas.microsoft.com/office/drawing/2014/main" id="{B97E7AE4-2A6E-4F31-9AF5-CADD4D005BBC}"/>
              </a:ext>
            </a:extLst>
          </p:cNvPr>
          <p:cNvSpPr txBox="1"/>
          <p:nvPr/>
        </p:nvSpPr>
        <p:spPr>
          <a:xfrm>
            <a:off x="5817830" y="2850519"/>
            <a:ext cx="136811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Corporate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Inbox</a:t>
            </a:r>
          </a:p>
        </p:txBody>
      </p:sp>
      <p:sp>
        <p:nvSpPr>
          <p:cNvPr id="57" name="TextBox 56">
            <a:extLst>
              <a:ext uri="{FF2B5EF4-FFF2-40B4-BE49-F238E27FC236}">
                <a16:creationId xmlns:a16="http://schemas.microsoft.com/office/drawing/2014/main" id="{D64F7C52-2F41-47B4-9D3E-2EA5C57248B9}"/>
              </a:ext>
            </a:extLst>
          </p:cNvPr>
          <p:cNvSpPr txBox="1"/>
          <p:nvPr/>
        </p:nvSpPr>
        <p:spPr>
          <a:xfrm>
            <a:off x="730042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Executives</a:t>
            </a:r>
            <a:endParaRPr lang="en-US" sz="2000" dirty="0">
              <a:solidFill>
                <a:schemeClr val="bg1"/>
              </a:solidFill>
              <a:latin typeface="Myriad Pro Light" panose="020B0403030403020204" pitchFamily="34" charset="0"/>
            </a:endParaRPr>
          </a:p>
        </p:txBody>
      </p:sp>
      <p:pic>
        <p:nvPicPr>
          <p:cNvPr id="58" name="Picture 57">
            <a:extLst>
              <a:ext uri="{FF2B5EF4-FFF2-40B4-BE49-F238E27FC236}">
                <a16:creationId xmlns:a16="http://schemas.microsoft.com/office/drawing/2014/main" id="{93587E97-DEC7-4B24-8CB2-86099457FFA4}"/>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468862" y="1971885"/>
            <a:ext cx="990367" cy="836930"/>
          </a:xfrm>
          <a:prstGeom prst="rect">
            <a:avLst/>
          </a:prstGeom>
        </p:spPr>
      </p:pic>
      <p:pic>
        <p:nvPicPr>
          <p:cNvPr id="59" name="Picture 58">
            <a:extLst>
              <a:ext uri="{FF2B5EF4-FFF2-40B4-BE49-F238E27FC236}">
                <a16:creationId xmlns:a16="http://schemas.microsoft.com/office/drawing/2014/main" id="{A726084E-81D7-42ED-92C6-0647A28A669F}"/>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36291" y="1967907"/>
            <a:ext cx="904899" cy="844887"/>
          </a:xfrm>
          <a:prstGeom prst="rect">
            <a:avLst/>
          </a:prstGeom>
        </p:spPr>
      </p:pic>
      <p:pic>
        <p:nvPicPr>
          <p:cNvPr id="60" name="Picture 59">
            <a:extLst>
              <a:ext uri="{FF2B5EF4-FFF2-40B4-BE49-F238E27FC236}">
                <a16:creationId xmlns:a16="http://schemas.microsoft.com/office/drawing/2014/main" id="{1D6F5FF7-2358-4A69-A08B-1BB07057AB3A}"/>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67006" y="1977271"/>
            <a:ext cx="901539" cy="826159"/>
          </a:xfrm>
          <a:prstGeom prst="rect">
            <a:avLst/>
          </a:prstGeom>
        </p:spPr>
      </p:pic>
      <p:cxnSp>
        <p:nvCxnSpPr>
          <p:cNvPr id="61" name="Straight Arrow Connector 60">
            <a:extLst>
              <a:ext uri="{FF2B5EF4-FFF2-40B4-BE49-F238E27FC236}">
                <a16:creationId xmlns:a16="http://schemas.microsoft.com/office/drawing/2014/main" id="{84F16E7D-9D18-40A0-9875-BE88D4C99B69}"/>
              </a:ext>
            </a:extLst>
          </p:cNvPr>
          <p:cNvCxnSpPr>
            <a:cxnSpLocks/>
          </p:cNvCxnSpPr>
          <p:nvPr/>
        </p:nvCxnSpPr>
        <p:spPr>
          <a:xfrm>
            <a:off x="5612556"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5512C4E-AF06-4FD2-A60A-014308A28B44}"/>
              </a:ext>
            </a:extLst>
          </p:cNvPr>
          <p:cNvCxnSpPr>
            <a:cxnSpLocks/>
          </p:cNvCxnSpPr>
          <p:nvPr/>
        </p:nvCxnSpPr>
        <p:spPr>
          <a:xfrm>
            <a:off x="7125594"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1621C307-C26E-41E1-8368-05B9DBC7719D}"/>
              </a:ext>
            </a:extLst>
          </p:cNvPr>
          <p:cNvPicPr>
            <a:picLocks noChangeAspect="1"/>
          </p:cNvPicPr>
          <p:nvPr/>
        </p:nvPicPr>
        <p:blipFill>
          <a:blip r:embed="rId6" cstate="screen">
            <a:clrChange>
              <a:clrFrom>
                <a:srgbClr val="FEFEFE"/>
              </a:clrFrom>
              <a:clrTo>
                <a:srgbClr val="FEFEFE">
                  <a:alpha val="0"/>
                </a:srgbClr>
              </a:clrTo>
            </a:clrChange>
            <a:biLevel thresh="25000"/>
            <a:extLst>
              <a:ext uri="{28A0092B-C50C-407E-A947-70E740481C1C}">
                <a14:useLocalDpi xmlns:a14="http://schemas.microsoft.com/office/drawing/2010/main"/>
              </a:ext>
            </a:extLst>
          </a:blip>
          <a:stretch>
            <a:fillRect/>
          </a:stretch>
        </p:blipFill>
        <p:spPr>
          <a:xfrm>
            <a:off x="272391" y="1942088"/>
            <a:ext cx="1307432" cy="896524"/>
          </a:xfrm>
          <a:prstGeom prst="rect">
            <a:avLst/>
          </a:prstGeom>
        </p:spPr>
      </p:pic>
      <p:sp>
        <p:nvSpPr>
          <p:cNvPr id="64" name="TextBox 63">
            <a:extLst>
              <a:ext uri="{FF2B5EF4-FFF2-40B4-BE49-F238E27FC236}">
                <a16:creationId xmlns:a16="http://schemas.microsoft.com/office/drawing/2014/main" id="{C0C56F32-8D64-4B75-8C4C-190B0CB27FB3}"/>
              </a:ext>
            </a:extLst>
          </p:cNvPr>
          <p:cNvSpPr txBox="1"/>
          <p:nvPr/>
        </p:nvSpPr>
        <p:spPr>
          <a:xfrm>
            <a:off x="272391"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Internet</a:t>
            </a:r>
          </a:p>
        </p:txBody>
      </p:sp>
      <p:cxnSp>
        <p:nvCxnSpPr>
          <p:cNvPr id="65" name="Straight Arrow Connector 64">
            <a:extLst>
              <a:ext uri="{FF2B5EF4-FFF2-40B4-BE49-F238E27FC236}">
                <a16:creationId xmlns:a16="http://schemas.microsoft.com/office/drawing/2014/main" id="{6A38AF86-3AC4-4474-AB1C-94515542DC81}"/>
              </a:ext>
            </a:extLst>
          </p:cNvPr>
          <p:cNvCxnSpPr>
            <a:cxnSpLocks/>
          </p:cNvCxnSpPr>
          <p:nvPr/>
        </p:nvCxnSpPr>
        <p:spPr>
          <a:xfrm>
            <a:off x="3990231" y="2390350"/>
            <a:ext cx="307561"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AF340F2-297B-4491-9670-63B7B320E0AA}"/>
              </a:ext>
            </a:extLst>
          </p:cNvPr>
          <p:cNvSpPr txBox="1"/>
          <p:nvPr/>
        </p:nvSpPr>
        <p:spPr>
          <a:xfrm>
            <a:off x="1468928" y="2433894"/>
            <a:ext cx="1628843"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Legitimate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Mail</a:t>
            </a:r>
          </a:p>
        </p:txBody>
      </p:sp>
      <p:pic>
        <p:nvPicPr>
          <p:cNvPr id="67" name="Picture 66">
            <a:extLst>
              <a:ext uri="{FF2B5EF4-FFF2-40B4-BE49-F238E27FC236}">
                <a16:creationId xmlns:a16="http://schemas.microsoft.com/office/drawing/2014/main" id="{9C68B6AA-C137-4D17-A4A5-28CF55257779}"/>
              </a:ext>
            </a:extLst>
          </p:cNvPr>
          <p:cNvPicPr>
            <a:picLocks noChangeAspect="1"/>
          </p:cNvPicPr>
          <p:nvPr/>
        </p:nvPicPr>
        <p:blipFill>
          <a:blip r:embed="rId7">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3037341" y="2225094"/>
            <a:ext cx="952890" cy="338552"/>
          </a:xfrm>
          <a:prstGeom prst="rect">
            <a:avLst/>
          </a:prstGeom>
        </p:spPr>
      </p:pic>
      <p:cxnSp>
        <p:nvCxnSpPr>
          <p:cNvPr id="68" name="Straight Arrow Connector 67">
            <a:extLst>
              <a:ext uri="{FF2B5EF4-FFF2-40B4-BE49-F238E27FC236}">
                <a16:creationId xmlns:a16="http://schemas.microsoft.com/office/drawing/2014/main" id="{D4A04043-781C-4337-A942-871499B5F92F}"/>
              </a:ext>
            </a:extLst>
          </p:cNvPr>
          <p:cNvCxnSpPr>
            <a:cxnSpLocks/>
          </p:cNvCxnSpPr>
          <p:nvPr/>
        </p:nvCxnSpPr>
        <p:spPr>
          <a:xfrm>
            <a:off x="1640507" y="2394370"/>
            <a:ext cx="1396834"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B7E000BD-C9FC-4FA6-9C9D-15F60B4B5CE5}"/>
              </a:ext>
            </a:extLst>
          </p:cNvPr>
          <p:cNvSpPr txBox="1"/>
          <p:nvPr/>
        </p:nvSpPr>
        <p:spPr>
          <a:xfrm>
            <a:off x="1486807" y="2995374"/>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Zero Day</a:t>
            </a:r>
          </a:p>
        </p:txBody>
      </p:sp>
      <p:cxnSp>
        <p:nvCxnSpPr>
          <p:cNvPr id="70" name="Straight Arrow Connector 69">
            <a:extLst>
              <a:ext uri="{FF2B5EF4-FFF2-40B4-BE49-F238E27FC236}">
                <a16:creationId xmlns:a16="http://schemas.microsoft.com/office/drawing/2014/main" id="{5A8B01F5-C3E9-4A75-B34B-DD2A3F3DB1D3}"/>
              </a:ext>
            </a:extLst>
          </p:cNvPr>
          <p:cNvCxnSpPr>
            <a:cxnSpLocks/>
          </p:cNvCxnSpPr>
          <p:nvPr/>
        </p:nvCxnSpPr>
        <p:spPr>
          <a:xfrm>
            <a:off x="1640507" y="3030054"/>
            <a:ext cx="1396834" cy="0"/>
          </a:xfrm>
          <a:prstGeom prst="straightConnector1">
            <a:avLst/>
          </a:prstGeom>
          <a:ln w="3492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BFD3467-A52A-47A9-BD07-76B34F85BB00}"/>
              </a:ext>
            </a:extLst>
          </p:cNvPr>
          <p:cNvCxnSpPr>
            <a:cxnSpLocks/>
          </p:cNvCxnSpPr>
          <p:nvPr/>
        </p:nvCxnSpPr>
        <p:spPr>
          <a:xfrm flipH="1">
            <a:off x="2818478" y="3030054"/>
            <a:ext cx="218863" cy="253173"/>
          </a:xfrm>
          <a:prstGeom prst="straightConnector1">
            <a:avLst/>
          </a:prstGeom>
          <a:ln w="34925" cap="flat">
            <a:solidFill>
              <a:srgbClr val="C00000"/>
            </a:solidFill>
            <a:beve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1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But gateways are blind to social engineering</a:t>
            </a:r>
            <a:endParaRPr lang="en-US" dirty="0"/>
          </a:p>
        </p:txBody>
      </p:sp>
      <p:sp>
        <p:nvSpPr>
          <p:cNvPr id="43" name="Freeform 42">
            <a:extLst>
              <a:ext uri="{FF2B5EF4-FFF2-40B4-BE49-F238E27FC236}">
                <a16:creationId xmlns:a16="http://schemas.microsoft.com/office/drawing/2014/main" id="{72AB17A5-4187-F14F-B07C-EC74120379E1}"/>
              </a:ext>
            </a:extLst>
          </p:cNvPr>
          <p:cNvSpPr/>
          <p:nvPr/>
        </p:nvSpPr>
        <p:spPr>
          <a:xfrm>
            <a:off x="896620" y="3240543"/>
            <a:ext cx="4040155" cy="1502229"/>
          </a:xfrm>
          <a:custGeom>
            <a:avLst/>
            <a:gdLst>
              <a:gd name="connsiteX0" fmla="*/ 0 w 4040155"/>
              <a:gd name="connsiteY0" fmla="*/ 0 h 1502229"/>
              <a:gd name="connsiteX1" fmla="*/ 2995126 w 4040155"/>
              <a:gd name="connsiteY1" fmla="*/ 1502229 h 1502229"/>
              <a:gd name="connsiteX2" fmla="*/ 4040155 w 4040155"/>
              <a:gd name="connsiteY2" fmla="*/ 0 h 1502229"/>
            </a:gdLst>
            <a:ahLst/>
            <a:cxnLst>
              <a:cxn ang="0">
                <a:pos x="connsiteX0" y="connsiteY0"/>
              </a:cxn>
              <a:cxn ang="0">
                <a:pos x="connsiteX1" y="connsiteY1"/>
              </a:cxn>
              <a:cxn ang="0">
                <a:pos x="connsiteX2" y="connsiteY2"/>
              </a:cxn>
            </a:cxnLst>
            <a:rect l="l" t="t" r="r" b="b"/>
            <a:pathLst>
              <a:path w="4040155" h="1502229">
                <a:moveTo>
                  <a:pt x="0" y="0"/>
                </a:moveTo>
                <a:cubicBezTo>
                  <a:pt x="1160883" y="751114"/>
                  <a:pt x="2321767" y="1502229"/>
                  <a:pt x="2995126" y="1502229"/>
                </a:cubicBezTo>
                <a:cubicBezTo>
                  <a:pt x="3668485" y="1502229"/>
                  <a:pt x="3854320" y="751114"/>
                  <a:pt x="4040155" y="0"/>
                </a:cubicBezTo>
              </a:path>
            </a:pathLst>
          </a:custGeom>
          <a:no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F609BE9-BDCA-4949-AAA3-9C5ADE94A7D1}"/>
              </a:ext>
            </a:extLst>
          </p:cNvPr>
          <p:cNvSpPr txBox="1"/>
          <p:nvPr/>
        </p:nvSpPr>
        <p:spPr>
          <a:xfrm rot="1739049">
            <a:off x="1133094" y="4068755"/>
            <a:ext cx="1970965"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Social Engineering</a:t>
            </a:r>
          </a:p>
        </p:txBody>
      </p:sp>
      <p:sp>
        <p:nvSpPr>
          <p:cNvPr id="54" name="TextBox 53">
            <a:extLst>
              <a:ext uri="{FF2B5EF4-FFF2-40B4-BE49-F238E27FC236}">
                <a16:creationId xmlns:a16="http://schemas.microsoft.com/office/drawing/2014/main" id="{12F34444-0C53-40F8-8033-AD48FF710B66}"/>
              </a:ext>
            </a:extLst>
          </p:cNvPr>
          <p:cNvSpPr txBox="1"/>
          <p:nvPr/>
        </p:nvSpPr>
        <p:spPr>
          <a:xfrm>
            <a:off x="1486807" y="2002465"/>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Spam/malware</a:t>
            </a:r>
          </a:p>
        </p:txBody>
      </p:sp>
      <p:sp>
        <p:nvSpPr>
          <p:cNvPr id="55" name="TextBox 54">
            <a:extLst>
              <a:ext uri="{FF2B5EF4-FFF2-40B4-BE49-F238E27FC236}">
                <a16:creationId xmlns:a16="http://schemas.microsoft.com/office/drawing/2014/main" id="{E5371268-E7FD-478C-A09E-CC0D461C357B}"/>
              </a:ext>
            </a:extLst>
          </p:cNvPr>
          <p:cNvSpPr txBox="1"/>
          <p:nvPr/>
        </p:nvSpPr>
        <p:spPr>
          <a:xfrm>
            <a:off x="2644312" y="2549822"/>
            <a:ext cx="1738947" cy="1569660"/>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Firewall,</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DLP,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Backup,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Archiving,</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Sandboxing</a:t>
            </a:r>
          </a:p>
        </p:txBody>
      </p:sp>
      <p:cxnSp>
        <p:nvCxnSpPr>
          <p:cNvPr id="56" name="Straight Arrow Connector 55">
            <a:extLst>
              <a:ext uri="{FF2B5EF4-FFF2-40B4-BE49-F238E27FC236}">
                <a16:creationId xmlns:a16="http://schemas.microsoft.com/office/drawing/2014/main" id="{396EF14E-DDF7-4581-A5BE-21D003553D6A}"/>
              </a:ext>
            </a:extLst>
          </p:cNvPr>
          <p:cNvCxnSpPr>
            <a:cxnSpLocks/>
          </p:cNvCxnSpPr>
          <p:nvPr/>
        </p:nvCxnSpPr>
        <p:spPr>
          <a:xfrm>
            <a:off x="1640507" y="2037145"/>
            <a:ext cx="1396834" cy="0"/>
          </a:xfrm>
          <a:prstGeom prst="straightConnector1">
            <a:avLst/>
          </a:prstGeom>
          <a:ln w="349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6207D98-7133-40AD-8667-DC458B24362E}"/>
              </a:ext>
            </a:extLst>
          </p:cNvPr>
          <p:cNvCxnSpPr>
            <a:cxnSpLocks/>
          </p:cNvCxnSpPr>
          <p:nvPr/>
        </p:nvCxnSpPr>
        <p:spPr>
          <a:xfrm flipH="1" flipV="1">
            <a:off x="2818478" y="1783972"/>
            <a:ext cx="218863" cy="253173"/>
          </a:xfrm>
          <a:prstGeom prst="straightConnector1">
            <a:avLst/>
          </a:prstGeom>
          <a:ln w="34925" cap="flat">
            <a:solidFill>
              <a:schemeClr val="bg1">
                <a:lumMod val="65000"/>
              </a:schemeClr>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952927F-CA29-43AB-B19F-A7DEB6FA30B8}"/>
              </a:ext>
            </a:extLst>
          </p:cNvPr>
          <p:cNvSpPr txBox="1"/>
          <p:nvPr/>
        </p:nvSpPr>
        <p:spPr>
          <a:xfrm>
            <a:off x="429779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Mail Server</a:t>
            </a:r>
          </a:p>
        </p:txBody>
      </p:sp>
      <p:sp>
        <p:nvSpPr>
          <p:cNvPr id="59" name="TextBox 58">
            <a:extLst>
              <a:ext uri="{FF2B5EF4-FFF2-40B4-BE49-F238E27FC236}">
                <a16:creationId xmlns:a16="http://schemas.microsoft.com/office/drawing/2014/main" id="{6F33752D-B0AA-403F-87AA-79D1EFD341E9}"/>
              </a:ext>
            </a:extLst>
          </p:cNvPr>
          <p:cNvSpPr txBox="1"/>
          <p:nvPr/>
        </p:nvSpPr>
        <p:spPr>
          <a:xfrm>
            <a:off x="5817830" y="2850519"/>
            <a:ext cx="136811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Corporate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Inbox</a:t>
            </a:r>
          </a:p>
        </p:txBody>
      </p:sp>
      <p:sp>
        <p:nvSpPr>
          <p:cNvPr id="60" name="TextBox 59">
            <a:extLst>
              <a:ext uri="{FF2B5EF4-FFF2-40B4-BE49-F238E27FC236}">
                <a16:creationId xmlns:a16="http://schemas.microsoft.com/office/drawing/2014/main" id="{DDFE9A8A-3BBE-455B-AFCD-F8EFB9496F2A}"/>
              </a:ext>
            </a:extLst>
          </p:cNvPr>
          <p:cNvSpPr txBox="1"/>
          <p:nvPr/>
        </p:nvSpPr>
        <p:spPr>
          <a:xfrm>
            <a:off x="7300422"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Executives</a:t>
            </a:r>
            <a:endParaRPr lang="en-US" sz="2000" dirty="0">
              <a:solidFill>
                <a:schemeClr val="bg1"/>
              </a:solidFill>
              <a:latin typeface="Myriad Pro Light" panose="020B0403030403020204" pitchFamily="34" charset="0"/>
            </a:endParaRPr>
          </a:p>
        </p:txBody>
      </p:sp>
      <p:pic>
        <p:nvPicPr>
          <p:cNvPr id="61" name="Picture 60">
            <a:extLst>
              <a:ext uri="{FF2B5EF4-FFF2-40B4-BE49-F238E27FC236}">
                <a16:creationId xmlns:a16="http://schemas.microsoft.com/office/drawing/2014/main" id="{3BFC818A-6F69-44A8-9E33-7880CD802284}"/>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4468862" y="1971885"/>
            <a:ext cx="990367" cy="836930"/>
          </a:xfrm>
          <a:prstGeom prst="rect">
            <a:avLst/>
          </a:prstGeom>
        </p:spPr>
      </p:pic>
      <p:pic>
        <p:nvPicPr>
          <p:cNvPr id="62" name="Picture 61">
            <a:extLst>
              <a:ext uri="{FF2B5EF4-FFF2-40B4-BE49-F238E27FC236}">
                <a16:creationId xmlns:a16="http://schemas.microsoft.com/office/drawing/2014/main" id="{064A68D4-9221-4BE0-9A44-E1CFABCE3AF9}"/>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36291" y="1967907"/>
            <a:ext cx="904899" cy="844887"/>
          </a:xfrm>
          <a:prstGeom prst="rect">
            <a:avLst/>
          </a:prstGeom>
        </p:spPr>
      </p:pic>
      <p:pic>
        <p:nvPicPr>
          <p:cNvPr id="63" name="Picture 62">
            <a:extLst>
              <a:ext uri="{FF2B5EF4-FFF2-40B4-BE49-F238E27FC236}">
                <a16:creationId xmlns:a16="http://schemas.microsoft.com/office/drawing/2014/main" id="{9474D954-E523-4643-8DD6-D137BA3662E7}"/>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67006" y="1977271"/>
            <a:ext cx="901539" cy="826159"/>
          </a:xfrm>
          <a:prstGeom prst="rect">
            <a:avLst/>
          </a:prstGeom>
        </p:spPr>
      </p:pic>
      <p:cxnSp>
        <p:nvCxnSpPr>
          <p:cNvPr id="64" name="Straight Arrow Connector 63">
            <a:extLst>
              <a:ext uri="{FF2B5EF4-FFF2-40B4-BE49-F238E27FC236}">
                <a16:creationId xmlns:a16="http://schemas.microsoft.com/office/drawing/2014/main" id="{81FEEC44-9BF2-4907-8CA3-2430708531FA}"/>
              </a:ext>
            </a:extLst>
          </p:cNvPr>
          <p:cNvCxnSpPr>
            <a:cxnSpLocks/>
          </p:cNvCxnSpPr>
          <p:nvPr/>
        </p:nvCxnSpPr>
        <p:spPr>
          <a:xfrm>
            <a:off x="5612556"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2816D59-CFCB-4902-AB0F-4D84F3008914}"/>
              </a:ext>
            </a:extLst>
          </p:cNvPr>
          <p:cNvCxnSpPr>
            <a:cxnSpLocks/>
          </p:cNvCxnSpPr>
          <p:nvPr/>
        </p:nvCxnSpPr>
        <p:spPr>
          <a:xfrm>
            <a:off x="7125594" y="2390350"/>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96B0172B-B3DF-4A5C-A1DF-E1018044C496}"/>
              </a:ext>
            </a:extLst>
          </p:cNvPr>
          <p:cNvPicPr>
            <a:picLocks noChangeAspect="1"/>
          </p:cNvPicPr>
          <p:nvPr/>
        </p:nvPicPr>
        <p:blipFill>
          <a:blip r:embed="rId6" cstate="screen">
            <a:clrChange>
              <a:clrFrom>
                <a:srgbClr val="FEFEFE"/>
              </a:clrFrom>
              <a:clrTo>
                <a:srgbClr val="FEFEFE">
                  <a:alpha val="0"/>
                </a:srgbClr>
              </a:clrTo>
            </a:clrChange>
            <a:biLevel thresh="25000"/>
            <a:extLst>
              <a:ext uri="{28A0092B-C50C-407E-A947-70E740481C1C}">
                <a14:useLocalDpi xmlns:a14="http://schemas.microsoft.com/office/drawing/2010/main"/>
              </a:ext>
            </a:extLst>
          </a:blip>
          <a:stretch>
            <a:fillRect/>
          </a:stretch>
        </p:blipFill>
        <p:spPr>
          <a:xfrm>
            <a:off x="272391" y="1942088"/>
            <a:ext cx="1307432" cy="896524"/>
          </a:xfrm>
          <a:prstGeom prst="rect">
            <a:avLst/>
          </a:prstGeom>
        </p:spPr>
      </p:pic>
      <p:sp>
        <p:nvSpPr>
          <p:cNvPr id="67" name="TextBox 66">
            <a:extLst>
              <a:ext uri="{FF2B5EF4-FFF2-40B4-BE49-F238E27FC236}">
                <a16:creationId xmlns:a16="http://schemas.microsoft.com/office/drawing/2014/main" id="{4728003E-D282-464E-BC1F-17FADFC456E6}"/>
              </a:ext>
            </a:extLst>
          </p:cNvPr>
          <p:cNvSpPr txBox="1"/>
          <p:nvPr/>
        </p:nvSpPr>
        <p:spPr>
          <a:xfrm>
            <a:off x="272391" y="2850519"/>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Internet</a:t>
            </a:r>
          </a:p>
        </p:txBody>
      </p:sp>
      <p:cxnSp>
        <p:nvCxnSpPr>
          <p:cNvPr id="68" name="Straight Arrow Connector 67">
            <a:extLst>
              <a:ext uri="{FF2B5EF4-FFF2-40B4-BE49-F238E27FC236}">
                <a16:creationId xmlns:a16="http://schemas.microsoft.com/office/drawing/2014/main" id="{E7C9BFF5-8FCD-42CE-B84D-C108D113C3CB}"/>
              </a:ext>
            </a:extLst>
          </p:cNvPr>
          <p:cNvCxnSpPr>
            <a:cxnSpLocks/>
          </p:cNvCxnSpPr>
          <p:nvPr/>
        </p:nvCxnSpPr>
        <p:spPr>
          <a:xfrm>
            <a:off x="3990231" y="2390350"/>
            <a:ext cx="307561"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12B4264-8DD1-4BF5-9C3D-5D96687CE521}"/>
              </a:ext>
            </a:extLst>
          </p:cNvPr>
          <p:cNvSpPr txBox="1"/>
          <p:nvPr/>
        </p:nvSpPr>
        <p:spPr>
          <a:xfrm>
            <a:off x="1468928" y="2433894"/>
            <a:ext cx="1628843"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Legitimate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Mail</a:t>
            </a:r>
          </a:p>
        </p:txBody>
      </p:sp>
      <p:pic>
        <p:nvPicPr>
          <p:cNvPr id="70" name="Picture 69">
            <a:extLst>
              <a:ext uri="{FF2B5EF4-FFF2-40B4-BE49-F238E27FC236}">
                <a16:creationId xmlns:a16="http://schemas.microsoft.com/office/drawing/2014/main" id="{30AA3A08-7093-4F64-8B12-E13B579ED627}"/>
              </a:ext>
            </a:extLst>
          </p:cNvPr>
          <p:cNvPicPr>
            <a:picLocks noChangeAspect="1"/>
          </p:cNvPicPr>
          <p:nvPr/>
        </p:nvPicPr>
        <p:blipFill>
          <a:blip r:embed="rId7">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3037341" y="2225094"/>
            <a:ext cx="952890" cy="338552"/>
          </a:xfrm>
          <a:prstGeom prst="rect">
            <a:avLst/>
          </a:prstGeom>
        </p:spPr>
      </p:pic>
      <p:cxnSp>
        <p:nvCxnSpPr>
          <p:cNvPr id="71" name="Straight Arrow Connector 70">
            <a:extLst>
              <a:ext uri="{FF2B5EF4-FFF2-40B4-BE49-F238E27FC236}">
                <a16:creationId xmlns:a16="http://schemas.microsoft.com/office/drawing/2014/main" id="{14E35EB2-F35A-4782-A172-92D1B8795B3A}"/>
              </a:ext>
            </a:extLst>
          </p:cNvPr>
          <p:cNvCxnSpPr>
            <a:cxnSpLocks/>
          </p:cNvCxnSpPr>
          <p:nvPr/>
        </p:nvCxnSpPr>
        <p:spPr>
          <a:xfrm>
            <a:off x="1640507" y="2394370"/>
            <a:ext cx="1396834"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AA15A2D-BB65-4FD9-94C2-1DB74692A81D}"/>
              </a:ext>
            </a:extLst>
          </p:cNvPr>
          <p:cNvSpPr txBox="1"/>
          <p:nvPr/>
        </p:nvSpPr>
        <p:spPr>
          <a:xfrm>
            <a:off x="1486807" y="2995374"/>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Zero Day</a:t>
            </a:r>
          </a:p>
        </p:txBody>
      </p:sp>
      <p:cxnSp>
        <p:nvCxnSpPr>
          <p:cNvPr id="73" name="Straight Arrow Connector 72">
            <a:extLst>
              <a:ext uri="{FF2B5EF4-FFF2-40B4-BE49-F238E27FC236}">
                <a16:creationId xmlns:a16="http://schemas.microsoft.com/office/drawing/2014/main" id="{C69C07C4-0F52-4D58-B611-E0DBD4F7FC74}"/>
              </a:ext>
            </a:extLst>
          </p:cNvPr>
          <p:cNvCxnSpPr>
            <a:cxnSpLocks/>
          </p:cNvCxnSpPr>
          <p:nvPr/>
        </p:nvCxnSpPr>
        <p:spPr>
          <a:xfrm>
            <a:off x="1640507" y="3030054"/>
            <a:ext cx="1396834" cy="0"/>
          </a:xfrm>
          <a:prstGeom prst="straightConnector1">
            <a:avLst/>
          </a:prstGeom>
          <a:ln w="349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528072C-8CE1-4B45-B9B9-6232013E6556}"/>
              </a:ext>
            </a:extLst>
          </p:cNvPr>
          <p:cNvCxnSpPr>
            <a:cxnSpLocks/>
          </p:cNvCxnSpPr>
          <p:nvPr/>
        </p:nvCxnSpPr>
        <p:spPr>
          <a:xfrm flipH="1">
            <a:off x="2818478" y="3030054"/>
            <a:ext cx="218863" cy="253173"/>
          </a:xfrm>
          <a:prstGeom prst="straightConnector1">
            <a:avLst/>
          </a:prstGeom>
          <a:ln w="34925" cap="flat">
            <a:solidFill>
              <a:schemeClr val="bg1">
                <a:lumMod val="65000"/>
              </a:schemeClr>
            </a:solidFill>
            <a:beve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6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And attacks are coming in through the back door</a:t>
            </a:r>
            <a:endParaRPr lang="en-US" dirty="0"/>
          </a:p>
        </p:txBody>
      </p:sp>
      <p:pic>
        <p:nvPicPr>
          <p:cNvPr id="27" name="Picture 26">
            <a:extLst>
              <a:ext uri="{FF2B5EF4-FFF2-40B4-BE49-F238E27FC236}">
                <a16:creationId xmlns:a16="http://schemas.microsoft.com/office/drawing/2014/main" id="{A240E92E-69C9-1D45-8574-3BE3412A6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1180" y="2902441"/>
            <a:ext cx="626601" cy="454912"/>
          </a:xfrm>
          <a:prstGeom prst="rect">
            <a:avLst/>
          </a:prstGeom>
        </p:spPr>
      </p:pic>
      <p:sp>
        <p:nvSpPr>
          <p:cNvPr id="28" name="TextBox 27">
            <a:extLst>
              <a:ext uri="{FF2B5EF4-FFF2-40B4-BE49-F238E27FC236}">
                <a16:creationId xmlns:a16="http://schemas.microsoft.com/office/drawing/2014/main" id="{B94FE19B-96E3-574F-97C4-DB2988D88446}"/>
              </a:ext>
            </a:extLst>
          </p:cNvPr>
          <p:cNvSpPr txBox="1"/>
          <p:nvPr/>
        </p:nvSpPr>
        <p:spPr>
          <a:xfrm>
            <a:off x="7487282" y="3370473"/>
            <a:ext cx="99439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Personal</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Email</a:t>
            </a:r>
          </a:p>
        </p:txBody>
      </p:sp>
      <p:cxnSp>
        <p:nvCxnSpPr>
          <p:cNvPr id="31" name="Straight Arrow Connector 30">
            <a:extLst>
              <a:ext uri="{FF2B5EF4-FFF2-40B4-BE49-F238E27FC236}">
                <a16:creationId xmlns:a16="http://schemas.microsoft.com/office/drawing/2014/main" id="{53BF583E-E3DF-8942-AA43-14D1D12C921D}"/>
              </a:ext>
            </a:extLst>
          </p:cNvPr>
          <p:cNvCxnSpPr>
            <a:cxnSpLocks/>
            <a:stCxn id="35" idx="0"/>
          </p:cNvCxnSpPr>
          <p:nvPr/>
        </p:nvCxnSpPr>
        <p:spPr>
          <a:xfrm flipV="1">
            <a:off x="7984481" y="3934225"/>
            <a:ext cx="0" cy="480036"/>
          </a:xfrm>
          <a:prstGeom prst="straightConnector1">
            <a:avLst/>
          </a:prstGeom>
          <a:ln w="3492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6C104EC-FECD-EF4F-BAE0-335DC1291E0D}"/>
              </a:ext>
            </a:extLst>
          </p:cNvPr>
          <p:cNvSpPr txBox="1"/>
          <p:nvPr/>
        </p:nvSpPr>
        <p:spPr>
          <a:xfrm>
            <a:off x="7392530" y="4414261"/>
            <a:ext cx="1183901"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Spear</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Phishing</a:t>
            </a:r>
          </a:p>
        </p:txBody>
      </p:sp>
      <p:sp>
        <p:nvSpPr>
          <p:cNvPr id="38" name="Freeform 42">
            <a:extLst>
              <a:ext uri="{FF2B5EF4-FFF2-40B4-BE49-F238E27FC236}">
                <a16:creationId xmlns:a16="http://schemas.microsoft.com/office/drawing/2014/main" id="{572D1585-0DBC-449A-A4AE-30DEEBD338C7}"/>
              </a:ext>
            </a:extLst>
          </p:cNvPr>
          <p:cNvSpPr/>
          <p:nvPr/>
        </p:nvSpPr>
        <p:spPr>
          <a:xfrm>
            <a:off x="896620" y="2543851"/>
            <a:ext cx="4040155" cy="1502229"/>
          </a:xfrm>
          <a:custGeom>
            <a:avLst/>
            <a:gdLst>
              <a:gd name="connsiteX0" fmla="*/ 0 w 4040155"/>
              <a:gd name="connsiteY0" fmla="*/ 0 h 1502229"/>
              <a:gd name="connsiteX1" fmla="*/ 2995126 w 4040155"/>
              <a:gd name="connsiteY1" fmla="*/ 1502229 h 1502229"/>
              <a:gd name="connsiteX2" fmla="*/ 4040155 w 4040155"/>
              <a:gd name="connsiteY2" fmla="*/ 0 h 1502229"/>
            </a:gdLst>
            <a:ahLst/>
            <a:cxnLst>
              <a:cxn ang="0">
                <a:pos x="connsiteX0" y="connsiteY0"/>
              </a:cxn>
              <a:cxn ang="0">
                <a:pos x="connsiteX1" y="connsiteY1"/>
              </a:cxn>
              <a:cxn ang="0">
                <a:pos x="connsiteX2" y="connsiteY2"/>
              </a:cxn>
            </a:cxnLst>
            <a:rect l="l" t="t" r="r" b="b"/>
            <a:pathLst>
              <a:path w="4040155" h="1502229">
                <a:moveTo>
                  <a:pt x="0" y="0"/>
                </a:moveTo>
                <a:cubicBezTo>
                  <a:pt x="1160883" y="751114"/>
                  <a:pt x="2321767" y="1502229"/>
                  <a:pt x="2995126" y="1502229"/>
                </a:cubicBezTo>
                <a:cubicBezTo>
                  <a:pt x="3668485" y="1502229"/>
                  <a:pt x="3854320" y="751114"/>
                  <a:pt x="4040155" y="0"/>
                </a:cubicBezTo>
              </a:path>
            </a:pathLst>
          </a:custGeom>
          <a:no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B3E6170-3106-416D-9763-E79A92A15B23}"/>
              </a:ext>
            </a:extLst>
          </p:cNvPr>
          <p:cNvSpPr txBox="1"/>
          <p:nvPr/>
        </p:nvSpPr>
        <p:spPr>
          <a:xfrm rot="1739049">
            <a:off x="1133094" y="3372063"/>
            <a:ext cx="1970965"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Social Engineering</a:t>
            </a:r>
          </a:p>
        </p:txBody>
      </p:sp>
      <p:sp>
        <p:nvSpPr>
          <p:cNvPr id="41" name="TextBox 40">
            <a:extLst>
              <a:ext uri="{FF2B5EF4-FFF2-40B4-BE49-F238E27FC236}">
                <a16:creationId xmlns:a16="http://schemas.microsoft.com/office/drawing/2014/main" id="{6835D9F4-8D6C-417F-998F-018C480F59F7}"/>
              </a:ext>
            </a:extLst>
          </p:cNvPr>
          <p:cNvSpPr txBox="1"/>
          <p:nvPr/>
        </p:nvSpPr>
        <p:spPr>
          <a:xfrm>
            <a:off x="1486807" y="1305773"/>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Spam/malware</a:t>
            </a:r>
          </a:p>
        </p:txBody>
      </p:sp>
      <p:sp>
        <p:nvSpPr>
          <p:cNvPr id="42" name="TextBox 41">
            <a:extLst>
              <a:ext uri="{FF2B5EF4-FFF2-40B4-BE49-F238E27FC236}">
                <a16:creationId xmlns:a16="http://schemas.microsoft.com/office/drawing/2014/main" id="{B2BC45BE-5FC6-4A99-B692-33D4FD55E49A}"/>
              </a:ext>
            </a:extLst>
          </p:cNvPr>
          <p:cNvSpPr txBox="1"/>
          <p:nvPr/>
        </p:nvSpPr>
        <p:spPr>
          <a:xfrm>
            <a:off x="2644312" y="1853130"/>
            <a:ext cx="1738947" cy="1569660"/>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Spam</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Firewall,</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DLP,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Backup,</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Archiving,</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Sandboxing</a:t>
            </a:r>
          </a:p>
        </p:txBody>
      </p:sp>
      <p:cxnSp>
        <p:nvCxnSpPr>
          <p:cNvPr id="45" name="Straight Arrow Connector 44">
            <a:extLst>
              <a:ext uri="{FF2B5EF4-FFF2-40B4-BE49-F238E27FC236}">
                <a16:creationId xmlns:a16="http://schemas.microsoft.com/office/drawing/2014/main" id="{1CB4E378-A2A1-4739-B181-296C6F6BD89C}"/>
              </a:ext>
            </a:extLst>
          </p:cNvPr>
          <p:cNvCxnSpPr>
            <a:cxnSpLocks/>
          </p:cNvCxnSpPr>
          <p:nvPr/>
        </p:nvCxnSpPr>
        <p:spPr>
          <a:xfrm>
            <a:off x="1640507" y="1340453"/>
            <a:ext cx="1396834" cy="0"/>
          </a:xfrm>
          <a:prstGeom prst="straightConnector1">
            <a:avLst/>
          </a:prstGeom>
          <a:ln w="349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B191E09-BBC5-4308-B2B9-354CF86F0DAC}"/>
              </a:ext>
            </a:extLst>
          </p:cNvPr>
          <p:cNvCxnSpPr>
            <a:cxnSpLocks/>
          </p:cNvCxnSpPr>
          <p:nvPr/>
        </p:nvCxnSpPr>
        <p:spPr>
          <a:xfrm flipH="1" flipV="1">
            <a:off x="2818478" y="1087280"/>
            <a:ext cx="218863" cy="253173"/>
          </a:xfrm>
          <a:prstGeom prst="straightConnector1">
            <a:avLst/>
          </a:prstGeom>
          <a:ln w="34925" cap="flat">
            <a:solidFill>
              <a:schemeClr val="bg1">
                <a:lumMod val="65000"/>
              </a:schemeClr>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7BDC452-97A8-4000-B9BB-4CDDE9B94C40}"/>
              </a:ext>
            </a:extLst>
          </p:cNvPr>
          <p:cNvSpPr txBox="1"/>
          <p:nvPr/>
        </p:nvSpPr>
        <p:spPr>
          <a:xfrm>
            <a:off x="4297792" y="2153827"/>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Mail Server</a:t>
            </a:r>
          </a:p>
        </p:txBody>
      </p:sp>
      <p:sp>
        <p:nvSpPr>
          <p:cNvPr id="48" name="TextBox 47">
            <a:extLst>
              <a:ext uri="{FF2B5EF4-FFF2-40B4-BE49-F238E27FC236}">
                <a16:creationId xmlns:a16="http://schemas.microsoft.com/office/drawing/2014/main" id="{984E21EB-274A-4C15-BD87-0DA3306FD3B1}"/>
              </a:ext>
            </a:extLst>
          </p:cNvPr>
          <p:cNvSpPr txBox="1"/>
          <p:nvPr/>
        </p:nvSpPr>
        <p:spPr>
          <a:xfrm>
            <a:off x="5817830" y="2153827"/>
            <a:ext cx="1368116"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Corporate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Inbox</a:t>
            </a:r>
          </a:p>
        </p:txBody>
      </p:sp>
      <p:sp>
        <p:nvSpPr>
          <p:cNvPr id="49" name="TextBox 48">
            <a:extLst>
              <a:ext uri="{FF2B5EF4-FFF2-40B4-BE49-F238E27FC236}">
                <a16:creationId xmlns:a16="http://schemas.microsoft.com/office/drawing/2014/main" id="{3FD95850-B671-4030-8447-B76126256D96}"/>
              </a:ext>
            </a:extLst>
          </p:cNvPr>
          <p:cNvSpPr txBox="1"/>
          <p:nvPr/>
        </p:nvSpPr>
        <p:spPr>
          <a:xfrm>
            <a:off x="7300422" y="2153827"/>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Executives</a:t>
            </a:r>
            <a:endParaRPr lang="en-US" sz="2000" dirty="0">
              <a:solidFill>
                <a:schemeClr val="bg1"/>
              </a:solidFill>
              <a:latin typeface="Myriad Pro Light" panose="020B0403030403020204" pitchFamily="34" charset="0"/>
            </a:endParaRPr>
          </a:p>
        </p:txBody>
      </p:sp>
      <p:pic>
        <p:nvPicPr>
          <p:cNvPr id="50" name="Picture 49">
            <a:extLst>
              <a:ext uri="{FF2B5EF4-FFF2-40B4-BE49-F238E27FC236}">
                <a16:creationId xmlns:a16="http://schemas.microsoft.com/office/drawing/2014/main" id="{73236773-10BC-4809-B650-D2BBA1802FE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4468862" y="1275193"/>
            <a:ext cx="990367" cy="836930"/>
          </a:xfrm>
          <a:prstGeom prst="rect">
            <a:avLst/>
          </a:prstGeom>
        </p:spPr>
      </p:pic>
      <p:pic>
        <p:nvPicPr>
          <p:cNvPr id="51" name="Picture 50">
            <a:extLst>
              <a:ext uri="{FF2B5EF4-FFF2-40B4-BE49-F238E27FC236}">
                <a16:creationId xmlns:a16="http://schemas.microsoft.com/office/drawing/2014/main" id="{5DABCAB7-8249-42D8-A3FA-5DAF25D54A61}"/>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7532031" y="1271215"/>
            <a:ext cx="904899" cy="844887"/>
          </a:xfrm>
          <a:prstGeom prst="rect">
            <a:avLst/>
          </a:prstGeom>
        </p:spPr>
      </p:pic>
      <p:pic>
        <p:nvPicPr>
          <p:cNvPr id="52" name="Picture 51">
            <a:extLst>
              <a:ext uri="{FF2B5EF4-FFF2-40B4-BE49-F238E27FC236}">
                <a16:creationId xmlns:a16="http://schemas.microsoft.com/office/drawing/2014/main" id="{22A56E87-C9E0-4D54-9645-FE9D1F4C4E45}"/>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6067006" y="1280579"/>
            <a:ext cx="901539" cy="826159"/>
          </a:xfrm>
          <a:prstGeom prst="rect">
            <a:avLst/>
          </a:prstGeom>
        </p:spPr>
      </p:pic>
      <p:cxnSp>
        <p:nvCxnSpPr>
          <p:cNvPr id="53" name="Straight Arrow Connector 52">
            <a:extLst>
              <a:ext uri="{FF2B5EF4-FFF2-40B4-BE49-F238E27FC236}">
                <a16:creationId xmlns:a16="http://schemas.microsoft.com/office/drawing/2014/main" id="{6C4B3ED6-EB25-4E5D-BBB3-BA0ADA0EC7CB}"/>
              </a:ext>
            </a:extLst>
          </p:cNvPr>
          <p:cNvCxnSpPr>
            <a:cxnSpLocks/>
          </p:cNvCxnSpPr>
          <p:nvPr/>
        </p:nvCxnSpPr>
        <p:spPr>
          <a:xfrm>
            <a:off x="5612556" y="1693658"/>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2D2FCF3-C30C-4C11-A584-CE20789D6C2C}"/>
              </a:ext>
            </a:extLst>
          </p:cNvPr>
          <p:cNvCxnSpPr>
            <a:cxnSpLocks/>
          </p:cNvCxnSpPr>
          <p:nvPr/>
        </p:nvCxnSpPr>
        <p:spPr>
          <a:xfrm>
            <a:off x="7125594" y="1693658"/>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193CAA08-AEAE-43A9-912D-4F5B051E3D66}"/>
              </a:ext>
            </a:extLst>
          </p:cNvPr>
          <p:cNvPicPr>
            <a:picLocks noChangeAspect="1"/>
          </p:cNvPicPr>
          <p:nvPr/>
        </p:nvPicPr>
        <p:blipFill>
          <a:blip r:embed="rId7" cstate="screen">
            <a:clrChange>
              <a:clrFrom>
                <a:srgbClr val="FEFEFE"/>
              </a:clrFrom>
              <a:clrTo>
                <a:srgbClr val="FEFEFE">
                  <a:alpha val="0"/>
                </a:srgbClr>
              </a:clrTo>
            </a:clrChange>
            <a:biLevel thresh="25000"/>
            <a:extLst>
              <a:ext uri="{28A0092B-C50C-407E-A947-70E740481C1C}">
                <a14:useLocalDpi xmlns:a14="http://schemas.microsoft.com/office/drawing/2010/main"/>
              </a:ext>
            </a:extLst>
          </a:blip>
          <a:stretch>
            <a:fillRect/>
          </a:stretch>
        </p:blipFill>
        <p:spPr>
          <a:xfrm>
            <a:off x="272391" y="1245396"/>
            <a:ext cx="1307432" cy="896524"/>
          </a:xfrm>
          <a:prstGeom prst="rect">
            <a:avLst/>
          </a:prstGeom>
        </p:spPr>
      </p:pic>
      <p:sp>
        <p:nvSpPr>
          <p:cNvPr id="56" name="TextBox 55">
            <a:extLst>
              <a:ext uri="{FF2B5EF4-FFF2-40B4-BE49-F238E27FC236}">
                <a16:creationId xmlns:a16="http://schemas.microsoft.com/office/drawing/2014/main" id="{79FB6CCA-C72B-442F-A8DA-3FF3E1990C62}"/>
              </a:ext>
            </a:extLst>
          </p:cNvPr>
          <p:cNvSpPr txBox="1"/>
          <p:nvPr/>
        </p:nvSpPr>
        <p:spPr>
          <a:xfrm>
            <a:off x="272391" y="2153827"/>
            <a:ext cx="1368116"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Internet</a:t>
            </a:r>
          </a:p>
        </p:txBody>
      </p:sp>
      <p:cxnSp>
        <p:nvCxnSpPr>
          <p:cNvPr id="57" name="Straight Arrow Connector 56">
            <a:extLst>
              <a:ext uri="{FF2B5EF4-FFF2-40B4-BE49-F238E27FC236}">
                <a16:creationId xmlns:a16="http://schemas.microsoft.com/office/drawing/2014/main" id="{4D11C827-239F-4778-A655-A6D81E871B80}"/>
              </a:ext>
            </a:extLst>
          </p:cNvPr>
          <p:cNvCxnSpPr>
            <a:cxnSpLocks/>
          </p:cNvCxnSpPr>
          <p:nvPr/>
        </p:nvCxnSpPr>
        <p:spPr>
          <a:xfrm>
            <a:off x="3990231" y="1693658"/>
            <a:ext cx="307561"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207813F-634F-4AC2-812B-062DE457A57D}"/>
              </a:ext>
            </a:extLst>
          </p:cNvPr>
          <p:cNvSpPr txBox="1"/>
          <p:nvPr/>
        </p:nvSpPr>
        <p:spPr>
          <a:xfrm>
            <a:off x="1468928" y="1737202"/>
            <a:ext cx="1628843" cy="584775"/>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Legitimate</a:t>
            </a:r>
            <a:br>
              <a:rPr lang="en-US" sz="1600" dirty="0">
                <a:solidFill>
                  <a:schemeClr val="bg1"/>
                </a:solidFill>
                <a:latin typeface="Myriad Pro Light" panose="020B0403030403020204" pitchFamily="34" charset="0"/>
              </a:rPr>
            </a:br>
            <a:r>
              <a:rPr lang="en-US" sz="1600" dirty="0">
                <a:solidFill>
                  <a:schemeClr val="bg1"/>
                </a:solidFill>
                <a:latin typeface="Myriad Pro Light" panose="020B0403030403020204" pitchFamily="34" charset="0"/>
              </a:rPr>
              <a:t>Mail</a:t>
            </a:r>
          </a:p>
        </p:txBody>
      </p:sp>
      <p:pic>
        <p:nvPicPr>
          <p:cNvPr id="59" name="Picture 58">
            <a:extLst>
              <a:ext uri="{FF2B5EF4-FFF2-40B4-BE49-F238E27FC236}">
                <a16:creationId xmlns:a16="http://schemas.microsoft.com/office/drawing/2014/main" id="{9079F17E-D2C4-440C-A18A-1D148C52F058}"/>
              </a:ext>
            </a:extLst>
          </p:cNvPr>
          <p:cNvPicPr>
            <a:picLocks noChangeAspect="1"/>
          </p:cNvPicPr>
          <p:nvPr/>
        </p:nvPicPr>
        <p:blipFill>
          <a:blip r:embed="rId8">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3037341" y="1528402"/>
            <a:ext cx="952890" cy="338552"/>
          </a:xfrm>
          <a:prstGeom prst="rect">
            <a:avLst/>
          </a:prstGeom>
        </p:spPr>
      </p:pic>
      <p:cxnSp>
        <p:nvCxnSpPr>
          <p:cNvPr id="60" name="Straight Arrow Connector 59">
            <a:extLst>
              <a:ext uri="{FF2B5EF4-FFF2-40B4-BE49-F238E27FC236}">
                <a16:creationId xmlns:a16="http://schemas.microsoft.com/office/drawing/2014/main" id="{5880344C-AEDD-4738-AF18-54B0304D7385}"/>
              </a:ext>
            </a:extLst>
          </p:cNvPr>
          <p:cNvCxnSpPr>
            <a:cxnSpLocks/>
          </p:cNvCxnSpPr>
          <p:nvPr/>
        </p:nvCxnSpPr>
        <p:spPr>
          <a:xfrm>
            <a:off x="1640507" y="1697678"/>
            <a:ext cx="1396834" cy="0"/>
          </a:xfrm>
          <a:prstGeom prst="straightConnector1">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5F7D2BB-24C7-43EA-A8B3-C2EABCF4014B}"/>
              </a:ext>
            </a:extLst>
          </p:cNvPr>
          <p:cNvSpPr txBox="1"/>
          <p:nvPr/>
        </p:nvSpPr>
        <p:spPr>
          <a:xfrm>
            <a:off x="1486807" y="2298682"/>
            <a:ext cx="1628843" cy="338554"/>
          </a:xfrm>
          <a:prstGeom prst="rect">
            <a:avLst/>
          </a:prstGeom>
          <a:noFill/>
        </p:spPr>
        <p:txBody>
          <a:bodyPr wrap="square" rtlCol="0">
            <a:spAutoFit/>
          </a:bodyPr>
          <a:lstStyle/>
          <a:p>
            <a:pPr algn="ctr">
              <a:spcAft>
                <a:spcPts val="600"/>
              </a:spcAft>
            </a:pPr>
            <a:r>
              <a:rPr lang="en-US" sz="1600" dirty="0">
                <a:solidFill>
                  <a:schemeClr val="bg1"/>
                </a:solidFill>
                <a:latin typeface="Myriad Pro Light" panose="020B0403030403020204" pitchFamily="34" charset="0"/>
              </a:rPr>
              <a:t>Zero Day</a:t>
            </a:r>
          </a:p>
        </p:txBody>
      </p:sp>
      <p:cxnSp>
        <p:nvCxnSpPr>
          <p:cNvPr id="62" name="Straight Arrow Connector 61">
            <a:extLst>
              <a:ext uri="{FF2B5EF4-FFF2-40B4-BE49-F238E27FC236}">
                <a16:creationId xmlns:a16="http://schemas.microsoft.com/office/drawing/2014/main" id="{3AF24934-A94D-4AAE-88C0-5BC8EB2E7F70}"/>
              </a:ext>
            </a:extLst>
          </p:cNvPr>
          <p:cNvCxnSpPr>
            <a:cxnSpLocks/>
          </p:cNvCxnSpPr>
          <p:nvPr/>
        </p:nvCxnSpPr>
        <p:spPr>
          <a:xfrm>
            <a:off x="1640507" y="2333362"/>
            <a:ext cx="1396834" cy="0"/>
          </a:xfrm>
          <a:prstGeom prst="straightConnector1">
            <a:avLst/>
          </a:prstGeom>
          <a:ln w="3492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D67B5DE-5686-4300-BD8D-DDA22CA08050}"/>
              </a:ext>
            </a:extLst>
          </p:cNvPr>
          <p:cNvCxnSpPr>
            <a:cxnSpLocks/>
          </p:cNvCxnSpPr>
          <p:nvPr/>
        </p:nvCxnSpPr>
        <p:spPr>
          <a:xfrm flipH="1">
            <a:off x="2818478" y="2333362"/>
            <a:ext cx="218863" cy="253173"/>
          </a:xfrm>
          <a:prstGeom prst="straightConnector1">
            <a:avLst/>
          </a:prstGeom>
          <a:ln w="34925" cap="flat">
            <a:solidFill>
              <a:schemeClr val="bg1">
                <a:lumMod val="65000"/>
              </a:schemeClr>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EC89381-0E2D-4183-B64D-1DC77DC64376}"/>
              </a:ext>
            </a:extLst>
          </p:cNvPr>
          <p:cNvCxnSpPr>
            <a:cxnSpLocks/>
          </p:cNvCxnSpPr>
          <p:nvPr/>
        </p:nvCxnSpPr>
        <p:spPr>
          <a:xfrm rot="5400000">
            <a:off x="7809653" y="2643437"/>
            <a:ext cx="349656" cy="0"/>
          </a:xfrm>
          <a:prstGeom prst="straightConnector1">
            <a:avLst/>
          </a:prstGeom>
          <a:ln w="34925">
            <a:solidFill>
              <a:srgbClr val="FF9E1B"/>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66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D822-E683-4E49-8348-877346B33B0B}"/>
              </a:ext>
            </a:extLst>
          </p:cNvPr>
          <p:cNvSpPr>
            <a:spLocks noGrp="1"/>
          </p:cNvSpPr>
          <p:nvPr>
            <p:ph type="title"/>
          </p:nvPr>
        </p:nvSpPr>
        <p:spPr/>
        <p:txBody>
          <a:bodyPr/>
          <a:lstStyle/>
          <a:p>
            <a:r>
              <a:rPr lang="en-US" dirty="0"/>
              <a:t>Securing the gateway is still </a:t>
            </a:r>
            <a:r>
              <a:rPr lang="en-US" b="1" dirty="0">
                <a:solidFill>
                  <a:schemeClr val="accent2"/>
                </a:solidFill>
              </a:rPr>
              <a:t>necessary</a:t>
            </a:r>
            <a:r>
              <a:rPr lang="en-US" dirty="0"/>
              <a:t>, but </a:t>
            </a:r>
            <a:r>
              <a:rPr lang="en-US" b="1" dirty="0">
                <a:solidFill>
                  <a:schemeClr val="accent5"/>
                </a:solidFill>
              </a:rPr>
              <a:t>no longer sufficient</a:t>
            </a:r>
          </a:p>
        </p:txBody>
      </p:sp>
      <p:sp>
        <p:nvSpPr>
          <p:cNvPr id="3" name="TextBox 2">
            <a:extLst>
              <a:ext uri="{FF2B5EF4-FFF2-40B4-BE49-F238E27FC236}">
                <a16:creationId xmlns:a16="http://schemas.microsoft.com/office/drawing/2014/main" id="{DA6F9FA5-8144-EE4B-A4DC-519836CEA8AF}"/>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Tree>
    <p:extLst>
      <p:ext uri="{BB962C8B-B14F-4D97-AF65-F5344CB8AC3E}">
        <p14:creationId xmlns:p14="http://schemas.microsoft.com/office/powerpoint/2010/main" val="256788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B20E6A-E09F-E546-9A58-832709F898BB}"/>
              </a:ext>
            </a:extLst>
          </p:cNvPr>
          <p:cNvSpPr>
            <a:spLocks noGrp="1"/>
          </p:cNvSpPr>
          <p:nvPr>
            <p:ph sz="quarter" idx="15"/>
          </p:nvPr>
        </p:nvSpPr>
        <p:spPr/>
        <p:txBody>
          <a:bodyPr/>
          <a:lstStyle/>
          <a:p>
            <a:r>
              <a:rPr lang="en-US" b="1" dirty="0">
                <a:solidFill>
                  <a:schemeClr val="accent1"/>
                </a:solidFill>
              </a:rPr>
              <a:t>Email Protection</a:t>
            </a:r>
          </a:p>
          <a:p>
            <a:endParaRPr lang="en-US" sz="2800" dirty="0"/>
          </a:p>
        </p:txBody>
      </p:sp>
    </p:spTree>
    <p:extLst>
      <p:ext uri="{BB962C8B-B14F-4D97-AF65-F5344CB8AC3E}">
        <p14:creationId xmlns:p14="http://schemas.microsoft.com/office/powerpoint/2010/main" val="42923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yriad Pro" charset="0"/>
              </a:rPr>
              <a:t>Next Generation Email Protection</a:t>
            </a:r>
            <a:endParaRPr lang="en-US" dirty="0"/>
          </a:p>
        </p:txBody>
      </p:sp>
      <p:sp>
        <p:nvSpPr>
          <p:cNvPr id="4" name="Rectangle 3"/>
          <p:cNvSpPr/>
          <p:nvPr/>
        </p:nvSpPr>
        <p:spPr>
          <a:xfrm>
            <a:off x="2196935" y="3827596"/>
            <a:ext cx="6503719" cy="73252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O365 | </a:t>
            </a:r>
            <a:r>
              <a:rPr lang="en-US" sz="1600" b="1" dirty="0" err="1">
                <a:solidFill>
                  <a:schemeClr val="bg1"/>
                </a:solidFill>
                <a:latin typeface="Myriad Pro Light" panose="020B0403030403020204" pitchFamily="34" charset="0"/>
              </a:rPr>
              <a:t>Gsuite</a:t>
            </a:r>
            <a:r>
              <a:rPr lang="en-US" sz="1600" b="1" dirty="0">
                <a:solidFill>
                  <a:schemeClr val="bg1"/>
                </a:solidFill>
                <a:latin typeface="Myriad Pro Light" panose="020B0403030403020204" pitchFamily="34" charset="0"/>
              </a:rPr>
              <a:t> | Exchange</a:t>
            </a:r>
          </a:p>
        </p:txBody>
      </p:sp>
      <p:grpSp>
        <p:nvGrpSpPr>
          <p:cNvPr id="3" name="Group 2">
            <a:extLst>
              <a:ext uri="{FF2B5EF4-FFF2-40B4-BE49-F238E27FC236}">
                <a16:creationId xmlns:a16="http://schemas.microsoft.com/office/drawing/2014/main" id="{5A4A071A-BF3F-194B-9825-5CA2BF0EB72C}"/>
              </a:ext>
            </a:extLst>
          </p:cNvPr>
          <p:cNvGrpSpPr/>
          <p:nvPr/>
        </p:nvGrpSpPr>
        <p:grpSpPr>
          <a:xfrm>
            <a:off x="33721" y="3092293"/>
            <a:ext cx="8666932" cy="628099"/>
            <a:chOff x="33721" y="3087583"/>
            <a:chExt cx="8666932" cy="628099"/>
          </a:xfrm>
        </p:grpSpPr>
        <p:sp>
          <p:nvSpPr>
            <p:cNvPr id="25" name="Rectangle 24"/>
            <p:cNvSpPr/>
            <p:nvPr/>
          </p:nvSpPr>
          <p:spPr>
            <a:xfrm>
              <a:off x="2196935" y="3087583"/>
              <a:ext cx="2159404" cy="6280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Inbound/Outbound</a:t>
              </a:r>
            </a:p>
            <a:p>
              <a:pPr algn="ctr">
                <a:spcAft>
                  <a:spcPts val="600"/>
                </a:spcAft>
              </a:pPr>
              <a:r>
                <a:rPr lang="en-US" sz="1600" b="1" dirty="0">
                  <a:solidFill>
                    <a:schemeClr val="bg1"/>
                  </a:solidFill>
                  <a:latin typeface="Myriad Pro Light" panose="020B0403030403020204" pitchFamily="34" charset="0"/>
                </a:rPr>
                <a:t>Security</a:t>
              </a:r>
            </a:p>
          </p:txBody>
        </p:sp>
        <p:sp>
          <p:nvSpPr>
            <p:cNvPr id="12" name="Rectangle 11">
              <a:extLst>
                <a:ext uri="{FF2B5EF4-FFF2-40B4-BE49-F238E27FC236}">
                  <a16:creationId xmlns:a16="http://schemas.microsoft.com/office/drawing/2014/main" id="{52F4CC99-F798-284E-91FA-1BE7F8B909AA}"/>
                </a:ext>
              </a:extLst>
            </p:cNvPr>
            <p:cNvSpPr/>
            <p:nvPr/>
          </p:nvSpPr>
          <p:spPr>
            <a:xfrm>
              <a:off x="4465122" y="3087583"/>
              <a:ext cx="2135653" cy="6280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Encryption and DLP for Secure Messaging</a:t>
              </a:r>
            </a:p>
          </p:txBody>
        </p:sp>
        <p:sp>
          <p:nvSpPr>
            <p:cNvPr id="15" name="Rectangle 14">
              <a:extLst>
                <a:ext uri="{FF2B5EF4-FFF2-40B4-BE49-F238E27FC236}">
                  <a16:creationId xmlns:a16="http://schemas.microsoft.com/office/drawing/2014/main" id="{1C32D65B-DD56-DB4A-B17E-2B5DE7CD877D}"/>
                </a:ext>
              </a:extLst>
            </p:cNvPr>
            <p:cNvSpPr/>
            <p:nvPr/>
          </p:nvSpPr>
          <p:spPr>
            <a:xfrm>
              <a:off x="6709558" y="3087584"/>
              <a:ext cx="1991095" cy="6280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Archiving for Compliance</a:t>
              </a:r>
            </a:p>
          </p:txBody>
        </p:sp>
        <p:sp>
          <p:nvSpPr>
            <p:cNvPr id="6" name="TextBox 5">
              <a:extLst>
                <a:ext uri="{FF2B5EF4-FFF2-40B4-BE49-F238E27FC236}">
                  <a16:creationId xmlns:a16="http://schemas.microsoft.com/office/drawing/2014/main" id="{6A9E9E59-7328-B846-849C-A863AA78A17A}"/>
                </a:ext>
              </a:extLst>
            </p:cNvPr>
            <p:cNvSpPr txBox="1"/>
            <p:nvPr/>
          </p:nvSpPr>
          <p:spPr>
            <a:xfrm>
              <a:off x="33721" y="3232355"/>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Gateway Defense</a:t>
              </a:r>
            </a:p>
          </p:txBody>
        </p:sp>
      </p:grpSp>
      <p:grpSp>
        <p:nvGrpSpPr>
          <p:cNvPr id="7" name="Group 6">
            <a:extLst>
              <a:ext uri="{FF2B5EF4-FFF2-40B4-BE49-F238E27FC236}">
                <a16:creationId xmlns:a16="http://schemas.microsoft.com/office/drawing/2014/main" id="{1273349D-E8E5-1B43-A039-FD4389097425}"/>
              </a:ext>
            </a:extLst>
          </p:cNvPr>
          <p:cNvGrpSpPr/>
          <p:nvPr/>
        </p:nvGrpSpPr>
        <p:grpSpPr>
          <a:xfrm>
            <a:off x="0" y="1596989"/>
            <a:ext cx="8700653" cy="790137"/>
            <a:chOff x="0" y="1891657"/>
            <a:chExt cx="8700653" cy="490759"/>
          </a:xfrm>
        </p:grpSpPr>
        <p:sp>
          <p:nvSpPr>
            <p:cNvPr id="16" name="Rectangle 15">
              <a:extLst>
                <a:ext uri="{FF2B5EF4-FFF2-40B4-BE49-F238E27FC236}">
                  <a16:creationId xmlns:a16="http://schemas.microsoft.com/office/drawing/2014/main" id="{DE9CC75D-42F2-1644-A8F4-B8903BC68A99}"/>
                </a:ext>
              </a:extLst>
            </p:cNvPr>
            <p:cNvSpPr/>
            <p:nvPr/>
          </p:nvSpPr>
          <p:spPr>
            <a:xfrm>
              <a:off x="2196935" y="1891657"/>
              <a:ext cx="6503718" cy="4907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AI-based Spear Phishing Protection</a:t>
              </a:r>
            </a:p>
            <a:p>
              <a:pPr algn="ctr">
                <a:spcAft>
                  <a:spcPts val="600"/>
                </a:spcAft>
              </a:pPr>
              <a:r>
                <a:rPr lang="en-US" sz="1600" b="1" dirty="0">
                  <a:solidFill>
                    <a:schemeClr val="bg1"/>
                  </a:solidFill>
                  <a:latin typeface="Myriad Pro Light" panose="020B0403030403020204" pitchFamily="34" charset="0"/>
                </a:rPr>
                <a:t>DMARC to Prevent Brand Hijacking</a:t>
              </a:r>
            </a:p>
          </p:txBody>
        </p:sp>
        <p:sp>
          <p:nvSpPr>
            <p:cNvPr id="20" name="TextBox 19">
              <a:extLst>
                <a:ext uri="{FF2B5EF4-FFF2-40B4-BE49-F238E27FC236}">
                  <a16:creationId xmlns:a16="http://schemas.microsoft.com/office/drawing/2014/main" id="{FF2EB8C6-B1C9-F040-82B3-8429BCDE08B4}"/>
                </a:ext>
              </a:extLst>
            </p:cNvPr>
            <p:cNvSpPr txBox="1"/>
            <p:nvPr/>
          </p:nvSpPr>
          <p:spPr>
            <a:xfrm>
              <a:off x="0" y="2013956"/>
              <a:ext cx="2054431" cy="210278"/>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Fraud Protection</a:t>
              </a:r>
            </a:p>
          </p:txBody>
        </p:sp>
      </p:grpSp>
      <p:grpSp>
        <p:nvGrpSpPr>
          <p:cNvPr id="8" name="Group 7">
            <a:extLst>
              <a:ext uri="{FF2B5EF4-FFF2-40B4-BE49-F238E27FC236}">
                <a16:creationId xmlns:a16="http://schemas.microsoft.com/office/drawing/2014/main" id="{D91D5E3A-3C9D-4F43-B4F4-5D1242E49C53}"/>
              </a:ext>
            </a:extLst>
          </p:cNvPr>
          <p:cNvGrpSpPr/>
          <p:nvPr/>
        </p:nvGrpSpPr>
        <p:grpSpPr>
          <a:xfrm>
            <a:off x="-1" y="1022979"/>
            <a:ext cx="8700653" cy="490759"/>
            <a:chOff x="-1" y="1298404"/>
            <a:chExt cx="8700653" cy="490759"/>
          </a:xfrm>
        </p:grpSpPr>
        <p:sp>
          <p:nvSpPr>
            <p:cNvPr id="17" name="Rectangle 16">
              <a:extLst>
                <a:ext uri="{FF2B5EF4-FFF2-40B4-BE49-F238E27FC236}">
                  <a16:creationId xmlns:a16="http://schemas.microsoft.com/office/drawing/2014/main" id="{F7A9403D-E0CE-BF42-BBCF-16B0EA128B2E}"/>
                </a:ext>
              </a:extLst>
            </p:cNvPr>
            <p:cNvSpPr/>
            <p:nvPr/>
          </p:nvSpPr>
          <p:spPr>
            <a:xfrm>
              <a:off x="2196935" y="1298404"/>
              <a:ext cx="6503717" cy="4907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Phishing Simulation and Training</a:t>
              </a:r>
            </a:p>
          </p:txBody>
        </p:sp>
        <p:sp>
          <p:nvSpPr>
            <p:cNvPr id="21" name="TextBox 20">
              <a:extLst>
                <a:ext uri="{FF2B5EF4-FFF2-40B4-BE49-F238E27FC236}">
                  <a16:creationId xmlns:a16="http://schemas.microsoft.com/office/drawing/2014/main" id="{98246FB3-A917-394E-AE95-6B2F4609ADFD}"/>
                </a:ext>
              </a:extLst>
            </p:cNvPr>
            <p:cNvSpPr txBox="1"/>
            <p:nvPr/>
          </p:nvSpPr>
          <p:spPr>
            <a:xfrm>
              <a:off x="-1" y="1374506"/>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Human Firewall</a:t>
              </a:r>
            </a:p>
          </p:txBody>
        </p:sp>
      </p:grpSp>
      <p:grpSp>
        <p:nvGrpSpPr>
          <p:cNvPr id="5" name="Group 4">
            <a:extLst>
              <a:ext uri="{FF2B5EF4-FFF2-40B4-BE49-F238E27FC236}">
                <a16:creationId xmlns:a16="http://schemas.microsoft.com/office/drawing/2014/main" id="{267D17F6-639F-5D4E-A53C-A5A96820E080}"/>
              </a:ext>
            </a:extLst>
          </p:cNvPr>
          <p:cNvGrpSpPr/>
          <p:nvPr/>
        </p:nvGrpSpPr>
        <p:grpSpPr>
          <a:xfrm>
            <a:off x="0" y="2494330"/>
            <a:ext cx="8700652" cy="490759"/>
            <a:chOff x="0" y="2484910"/>
            <a:chExt cx="8700652" cy="490759"/>
          </a:xfrm>
        </p:grpSpPr>
        <p:sp>
          <p:nvSpPr>
            <p:cNvPr id="13" name="Rectangle 12">
              <a:extLst>
                <a:ext uri="{FF2B5EF4-FFF2-40B4-BE49-F238E27FC236}">
                  <a16:creationId xmlns:a16="http://schemas.microsoft.com/office/drawing/2014/main" id="{FFD7C969-9306-9440-B7E0-EAD810E08CB3}"/>
                </a:ext>
              </a:extLst>
            </p:cNvPr>
            <p:cNvSpPr/>
            <p:nvPr/>
          </p:nvSpPr>
          <p:spPr>
            <a:xfrm>
              <a:off x="2196935" y="2484910"/>
              <a:ext cx="3289465"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Cloud Backup</a:t>
              </a:r>
            </a:p>
          </p:txBody>
        </p:sp>
        <p:sp>
          <p:nvSpPr>
            <p:cNvPr id="19" name="TextBox 18">
              <a:extLst>
                <a:ext uri="{FF2B5EF4-FFF2-40B4-BE49-F238E27FC236}">
                  <a16:creationId xmlns:a16="http://schemas.microsoft.com/office/drawing/2014/main" id="{A1415E34-E53F-0D42-A304-2EE0083BA5AD}"/>
                </a:ext>
              </a:extLst>
            </p:cNvPr>
            <p:cNvSpPr txBox="1"/>
            <p:nvPr/>
          </p:nvSpPr>
          <p:spPr>
            <a:xfrm>
              <a:off x="0" y="2561012"/>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Resiliency</a:t>
              </a:r>
            </a:p>
          </p:txBody>
        </p:sp>
        <p:sp>
          <p:nvSpPr>
            <p:cNvPr id="22" name="Rectangle 21">
              <a:extLst>
                <a:ext uri="{FF2B5EF4-FFF2-40B4-BE49-F238E27FC236}">
                  <a16:creationId xmlns:a16="http://schemas.microsoft.com/office/drawing/2014/main" id="{5A291EB5-1D0B-A445-BAF5-644FF2A6F0BD}"/>
                </a:ext>
              </a:extLst>
            </p:cNvPr>
            <p:cNvSpPr/>
            <p:nvPr/>
          </p:nvSpPr>
          <p:spPr>
            <a:xfrm>
              <a:off x="5628903" y="2484910"/>
              <a:ext cx="3071749"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Email Continuity</a:t>
              </a:r>
            </a:p>
          </p:txBody>
        </p:sp>
      </p:grpSp>
      <p:sp>
        <p:nvSpPr>
          <p:cNvPr id="23" name="TextBox 22">
            <a:extLst>
              <a:ext uri="{FF2B5EF4-FFF2-40B4-BE49-F238E27FC236}">
                <a16:creationId xmlns:a16="http://schemas.microsoft.com/office/drawing/2014/main" id="{970E442F-3292-8B46-BF4E-1597047D8555}"/>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Tree>
    <p:extLst>
      <p:ext uri="{BB962C8B-B14F-4D97-AF65-F5344CB8AC3E}">
        <p14:creationId xmlns:p14="http://schemas.microsoft.com/office/powerpoint/2010/main" val="234504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yriad Pro" charset="0"/>
              </a:rPr>
              <a:t>Barracuda Email Protection</a:t>
            </a:r>
            <a:endParaRPr lang="en-US" dirty="0"/>
          </a:p>
        </p:txBody>
      </p:sp>
      <p:sp>
        <p:nvSpPr>
          <p:cNvPr id="4" name="Rectangle 3"/>
          <p:cNvSpPr/>
          <p:nvPr/>
        </p:nvSpPr>
        <p:spPr>
          <a:xfrm>
            <a:off x="2196935" y="3827596"/>
            <a:ext cx="6503719" cy="73252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O365 | Exchange</a:t>
            </a:r>
          </a:p>
        </p:txBody>
      </p:sp>
      <p:sp>
        <p:nvSpPr>
          <p:cNvPr id="25" name="Rectangle 24"/>
          <p:cNvSpPr/>
          <p:nvPr/>
        </p:nvSpPr>
        <p:spPr>
          <a:xfrm>
            <a:off x="2196934" y="2545623"/>
            <a:ext cx="6503717" cy="11700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a:solidFill>
                  <a:schemeClr val="bg1"/>
                </a:solidFill>
                <a:latin typeface="Myriad Pro Light" panose="020B0403030403020204" pitchFamily="34" charset="0"/>
              </a:rPr>
              <a:t>Barracuda Essentials</a:t>
            </a:r>
          </a:p>
        </p:txBody>
      </p:sp>
      <p:sp>
        <p:nvSpPr>
          <p:cNvPr id="16" name="Rectangle 15">
            <a:extLst>
              <a:ext uri="{FF2B5EF4-FFF2-40B4-BE49-F238E27FC236}">
                <a16:creationId xmlns:a16="http://schemas.microsoft.com/office/drawing/2014/main" id="{DE9CC75D-42F2-1644-A8F4-B8903BC68A99}"/>
              </a:ext>
            </a:extLst>
          </p:cNvPr>
          <p:cNvSpPr/>
          <p:nvPr/>
        </p:nvSpPr>
        <p:spPr>
          <a:xfrm>
            <a:off x="2196935" y="1915407"/>
            <a:ext cx="6503718" cy="4907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a:solidFill>
                  <a:schemeClr val="bg1"/>
                </a:solidFill>
                <a:latin typeface="Myriad Pro Light" panose="020B0403030403020204" pitchFamily="34" charset="0"/>
              </a:rPr>
              <a:t>Barracuda Sentinel</a:t>
            </a:r>
          </a:p>
        </p:txBody>
      </p:sp>
      <p:sp>
        <p:nvSpPr>
          <p:cNvPr id="17" name="Rectangle 16">
            <a:extLst>
              <a:ext uri="{FF2B5EF4-FFF2-40B4-BE49-F238E27FC236}">
                <a16:creationId xmlns:a16="http://schemas.microsoft.com/office/drawing/2014/main" id="{F7A9403D-E0CE-BF42-BBCF-16B0EA128B2E}"/>
              </a:ext>
            </a:extLst>
          </p:cNvPr>
          <p:cNvSpPr/>
          <p:nvPr/>
        </p:nvSpPr>
        <p:spPr>
          <a:xfrm>
            <a:off x="2196935" y="1298404"/>
            <a:ext cx="6503717" cy="4907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000" b="1" dirty="0">
                <a:solidFill>
                  <a:schemeClr val="bg1"/>
                </a:solidFill>
                <a:latin typeface="Myriad Pro Light" panose="020B0403030403020204" pitchFamily="34" charset="0"/>
              </a:rPr>
              <a:t>Barracuda PhishLine</a:t>
            </a:r>
          </a:p>
        </p:txBody>
      </p:sp>
      <p:sp>
        <p:nvSpPr>
          <p:cNvPr id="6" name="TextBox 5">
            <a:extLst>
              <a:ext uri="{FF2B5EF4-FFF2-40B4-BE49-F238E27FC236}">
                <a16:creationId xmlns:a16="http://schemas.microsoft.com/office/drawing/2014/main" id="{6A9E9E59-7328-B846-849C-A863AA78A17A}"/>
              </a:ext>
            </a:extLst>
          </p:cNvPr>
          <p:cNvSpPr txBox="1"/>
          <p:nvPr/>
        </p:nvSpPr>
        <p:spPr>
          <a:xfrm>
            <a:off x="33721" y="3216966"/>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Gateway Defense</a:t>
            </a:r>
          </a:p>
        </p:txBody>
      </p:sp>
      <p:sp>
        <p:nvSpPr>
          <p:cNvPr id="19" name="TextBox 18">
            <a:extLst>
              <a:ext uri="{FF2B5EF4-FFF2-40B4-BE49-F238E27FC236}">
                <a16:creationId xmlns:a16="http://schemas.microsoft.com/office/drawing/2014/main" id="{A1415E34-E53F-0D42-A304-2EE0083BA5AD}"/>
              </a:ext>
            </a:extLst>
          </p:cNvPr>
          <p:cNvSpPr txBox="1"/>
          <p:nvPr/>
        </p:nvSpPr>
        <p:spPr>
          <a:xfrm>
            <a:off x="0" y="2545623"/>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Resiliency</a:t>
            </a:r>
          </a:p>
        </p:txBody>
      </p:sp>
      <p:sp>
        <p:nvSpPr>
          <p:cNvPr id="20" name="TextBox 19">
            <a:extLst>
              <a:ext uri="{FF2B5EF4-FFF2-40B4-BE49-F238E27FC236}">
                <a16:creationId xmlns:a16="http://schemas.microsoft.com/office/drawing/2014/main" id="{FF2EB8C6-B1C9-F040-82B3-8429BCDE08B4}"/>
              </a:ext>
            </a:extLst>
          </p:cNvPr>
          <p:cNvSpPr txBox="1"/>
          <p:nvPr/>
        </p:nvSpPr>
        <p:spPr>
          <a:xfrm>
            <a:off x="0" y="1952370"/>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Fraud Protection</a:t>
            </a:r>
          </a:p>
        </p:txBody>
      </p:sp>
      <p:sp>
        <p:nvSpPr>
          <p:cNvPr id="21" name="TextBox 20">
            <a:extLst>
              <a:ext uri="{FF2B5EF4-FFF2-40B4-BE49-F238E27FC236}">
                <a16:creationId xmlns:a16="http://schemas.microsoft.com/office/drawing/2014/main" id="{98246FB3-A917-394E-AE95-6B2F4609ADFD}"/>
              </a:ext>
            </a:extLst>
          </p:cNvPr>
          <p:cNvSpPr txBox="1"/>
          <p:nvPr/>
        </p:nvSpPr>
        <p:spPr>
          <a:xfrm>
            <a:off x="-1" y="1349812"/>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Human Firewall</a:t>
            </a:r>
          </a:p>
        </p:txBody>
      </p:sp>
      <p:sp>
        <p:nvSpPr>
          <p:cNvPr id="11" name="TextBox 10">
            <a:extLst>
              <a:ext uri="{FF2B5EF4-FFF2-40B4-BE49-F238E27FC236}">
                <a16:creationId xmlns:a16="http://schemas.microsoft.com/office/drawing/2014/main" id="{F0F83C8B-54B4-974C-AB12-E6F9EC32B827}"/>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Tree>
    <p:extLst>
      <p:ext uri="{BB962C8B-B14F-4D97-AF65-F5344CB8AC3E}">
        <p14:creationId xmlns:p14="http://schemas.microsoft.com/office/powerpoint/2010/main" val="149348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7" grpId="0" animBg="1"/>
      <p:bldP spid="6"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yriad Pro" charset="0"/>
              </a:rPr>
              <a:t>Barracuda’s EP portfolio</a:t>
            </a:r>
            <a:endParaRPr lang="en-US" dirty="0"/>
          </a:p>
        </p:txBody>
      </p:sp>
      <p:sp>
        <p:nvSpPr>
          <p:cNvPr id="4" name="Rectangle 3"/>
          <p:cNvSpPr/>
          <p:nvPr/>
        </p:nvSpPr>
        <p:spPr>
          <a:xfrm>
            <a:off x="2196935" y="3827596"/>
            <a:ext cx="6503719" cy="73252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O365 | Exchange | </a:t>
            </a:r>
            <a:r>
              <a:rPr lang="en-US" sz="1600" b="1" dirty="0" err="1">
                <a:solidFill>
                  <a:schemeClr val="bg1"/>
                </a:solidFill>
                <a:latin typeface="Myriad Pro Light" panose="020B0403030403020204" pitchFamily="34" charset="0"/>
              </a:rPr>
              <a:t>GSuite</a:t>
            </a:r>
            <a:endParaRPr lang="en-US" sz="1600" b="1" dirty="0">
              <a:solidFill>
                <a:schemeClr val="bg1"/>
              </a:solidFill>
              <a:latin typeface="Myriad Pro Light" panose="020B0403030403020204" pitchFamily="34" charset="0"/>
            </a:endParaRPr>
          </a:p>
        </p:txBody>
      </p:sp>
      <p:grpSp>
        <p:nvGrpSpPr>
          <p:cNvPr id="3" name="Group 2">
            <a:extLst>
              <a:ext uri="{FF2B5EF4-FFF2-40B4-BE49-F238E27FC236}">
                <a16:creationId xmlns:a16="http://schemas.microsoft.com/office/drawing/2014/main" id="{5A4A071A-BF3F-194B-9825-5CA2BF0EB72C}"/>
              </a:ext>
            </a:extLst>
          </p:cNvPr>
          <p:cNvGrpSpPr/>
          <p:nvPr/>
        </p:nvGrpSpPr>
        <p:grpSpPr>
          <a:xfrm>
            <a:off x="33721" y="3092293"/>
            <a:ext cx="8666932" cy="628099"/>
            <a:chOff x="33721" y="3087583"/>
            <a:chExt cx="8666932" cy="628099"/>
          </a:xfrm>
        </p:grpSpPr>
        <p:sp>
          <p:nvSpPr>
            <p:cNvPr id="25" name="Rectangle 24"/>
            <p:cNvSpPr/>
            <p:nvPr/>
          </p:nvSpPr>
          <p:spPr>
            <a:xfrm>
              <a:off x="2196935" y="3087583"/>
              <a:ext cx="2159404" cy="6280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Inbound/Outbound</a:t>
              </a:r>
            </a:p>
            <a:p>
              <a:pPr algn="ctr">
                <a:spcAft>
                  <a:spcPts val="600"/>
                </a:spcAft>
              </a:pPr>
              <a:r>
                <a:rPr lang="en-US" sz="1600" b="1" dirty="0">
                  <a:solidFill>
                    <a:schemeClr val="bg1"/>
                  </a:solidFill>
                  <a:latin typeface="Myriad Pro Light" panose="020B0403030403020204" pitchFamily="34" charset="0"/>
                </a:rPr>
                <a:t>Security</a:t>
              </a:r>
            </a:p>
          </p:txBody>
        </p:sp>
        <p:sp>
          <p:nvSpPr>
            <p:cNvPr id="12" name="Rectangle 11">
              <a:extLst>
                <a:ext uri="{FF2B5EF4-FFF2-40B4-BE49-F238E27FC236}">
                  <a16:creationId xmlns:a16="http://schemas.microsoft.com/office/drawing/2014/main" id="{52F4CC99-F798-284E-91FA-1BE7F8B909AA}"/>
                </a:ext>
              </a:extLst>
            </p:cNvPr>
            <p:cNvSpPr/>
            <p:nvPr/>
          </p:nvSpPr>
          <p:spPr>
            <a:xfrm>
              <a:off x="4465122" y="3087583"/>
              <a:ext cx="2135653" cy="6280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Compliance and e-discovery Archiving</a:t>
              </a:r>
            </a:p>
          </p:txBody>
        </p:sp>
        <p:sp>
          <p:nvSpPr>
            <p:cNvPr id="15" name="Rectangle 14">
              <a:extLst>
                <a:ext uri="{FF2B5EF4-FFF2-40B4-BE49-F238E27FC236}">
                  <a16:creationId xmlns:a16="http://schemas.microsoft.com/office/drawing/2014/main" id="{1C32D65B-DD56-DB4A-B17E-2B5DE7CD877D}"/>
                </a:ext>
              </a:extLst>
            </p:cNvPr>
            <p:cNvSpPr/>
            <p:nvPr/>
          </p:nvSpPr>
          <p:spPr>
            <a:xfrm>
              <a:off x="6709558" y="3087584"/>
              <a:ext cx="1991095" cy="6280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Brand Misuse Prevention (DMARC)</a:t>
              </a:r>
            </a:p>
          </p:txBody>
        </p:sp>
        <p:sp>
          <p:nvSpPr>
            <p:cNvPr id="6" name="TextBox 5">
              <a:extLst>
                <a:ext uri="{FF2B5EF4-FFF2-40B4-BE49-F238E27FC236}">
                  <a16:creationId xmlns:a16="http://schemas.microsoft.com/office/drawing/2014/main" id="{6A9E9E59-7328-B846-849C-A863AA78A17A}"/>
                </a:ext>
              </a:extLst>
            </p:cNvPr>
            <p:cNvSpPr txBox="1"/>
            <p:nvPr/>
          </p:nvSpPr>
          <p:spPr>
            <a:xfrm>
              <a:off x="33721" y="3232355"/>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Gateway Defense</a:t>
              </a:r>
            </a:p>
          </p:txBody>
        </p:sp>
      </p:grpSp>
      <p:grpSp>
        <p:nvGrpSpPr>
          <p:cNvPr id="7" name="Group 6">
            <a:extLst>
              <a:ext uri="{FF2B5EF4-FFF2-40B4-BE49-F238E27FC236}">
                <a16:creationId xmlns:a16="http://schemas.microsoft.com/office/drawing/2014/main" id="{1273349D-E8E5-1B43-A039-FD4389097425}"/>
              </a:ext>
            </a:extLst>
          </p:cNvPr>
          <p:cNvGrpSpPr/>
          <p:nvPr/>
        </p:nvGrpSpPr>
        <p:grpSpPr>
          <a:xfrm>
            <a:off x="0" y="1896367"/>
            <a:ext cx="8700653" cy="490759"/>
            <a:chOff x="0" y="1891657"/>
            <a:chExt cx="8700653" cy="490759"/>
          </a:xfrm>
        </p:grpSpPr>
        <p:sp>
          <p:nvSpPr>
            <p:cNvPr id="16" name="Rectangle 15">
              <a:extLst>
                <a:ext uri="{FF2B5EF4-FFF2-40B4-BE49-F238E27FC236}">
                  <a16:creationId xmlns:a16="http://schemas.microsoft.com/office/drawing/2014/main" id="{DE9CC75D-42F2-1644-A8F4-B8903BC68A99}"/>
                </a:ext>
              </a:extLst>
            </p:cNvPr>
            <p:cNvSpPr/>
            <p:nvPr/>
          </p:nvSpPr>
          <p:spPr>
            <a:xfrm>
              <a:off x="2196935" y="1891657"/>
              <a:ext cx="6503718" cy="4907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AI for Social Engineering </a:t>
              </a:r>
            </a:p>
          </p:txBody>
        </p:sp>
        <p:sp>
          <p:nvSpPr>
            <p:cNvPr id="20" name="TextBox 19">
              <a:extLst>
                <a:ext uri="{FF2B5EF4-FFF2-40B4-BE49-F238E27FC236}">
                  <a16:creationId xmlns:a16="http://schemas.microsoft.com/office/drawing/2014/main" id="{FF2EB8C6-B1C9-F040-82B3-8429BCDE08B4}"/>
                </a:ext>
              </a:extLst>
            </p:cNvPr>
            <p:cNvSpPr txBox="1"/>
            <p:nvPr/>
          </p:nvSpPr>
          <p:spPr>
            <a:xfrm>
              <a:off x="0" y="1952370"/>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API Inbox Defense</a:t>
              </a:r>
            </a:p>
          </p:txBody>
        </p:sp>
      </p:grpSp>
      <p:grpSp>
        <p:nvGrpSpPr>
          <p:cNvPr id="8" name="Group 7">
            <a:extLst>
              <a:ext uri="{FF2B5EF4-FFF2-40B4-BE49-F238E27FC236}">
                <a16:creationId xmlns:a16="http://schemas.microsoft.com/office/drawing/2014/main" id="{D91D5E3A-3C9D-4F43-B4F4-5D1242E49C53}"/>
              </a:ext>
            </a:extLst>
          </p:cNvPr>
          <p:cNvGrpSpPr/>
          <p:nvPr/>
        </p:nvGrpSpPr>
        <p:grpSpPr>
          <a:xfrm>
            <a:off x="-1" y="1298404"/>
            <a:ext cx="8700653" cy="490759"/>
            <a:chOff x="-1" y="1298404"/>
            <a:chExt cx="8700653" cy="490759"/>
          </a:xfrm>
        </p:grpSpPr>
        <p:sp>
          <p:nvSpPr>
            <p:cNvPr id="17" name="Rectangle 16">
              <a:extLst>
                <a:ext uri="{FF2B5EF4-FFF2-40B4-BE49-F238E27FC236}">
                  <a16:creationId xmlns:a16="http://schemas.microsoft.com/office/drawing/2014/main" id="{F7A9403D-E0CE-BF42-BBCF-16B0EA128B2E}"/>
                </a:ext>
              </a:extLst>
            </p:cNvPr>
            <p:cNvSpPr/>
            <p:nvPr/>
          </p:nvSpPr>
          <p:spPr>
            <a:xfrm>
              <a:off x="2196935" y="1298404"/>
              <a:ext cx="6503717" cy="49075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Phishing Simulation and Training</a:t>
              </a:r>
            </a:p>
          </p:txBody>
        </p:sp>
        <p:sp>
          <p:nvSpPr>
            <p:cNvPr id="21" name="TextBox 20">
              <a:extLst>
                <a:ext uri="{FF2B5EF4-FFF2-40B4-BE49-F238E27FC236}">
                  <a16:creationId xmlns:a16="http://schemas.microsoft.com/office/drawing/2014/main" id="{98246FB3-A917-394E-AE95-6B2F4609ADFD}"/>
                </a:ext>
              </a:extLst>
            </p:cNvPr>
            <p:cNvSpPr txBox="1"/>
            <p:nvPr/>
          </p:nvSpPr>
          <p:spPr>
            <a:xfrm>
              <a:off x="-1" y="1374506"/>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Employee Defense</a:t>
              </a:r>
            </a:p>
          </p:txBody>
        </p:sp>
      </p:grpSp>
      <p:grpSp>
        <p:nvGrpSpPr>
          <p:cNvPr id="5" name="Group 4">
            <a:extLst>
              <a:ext uri="{FF2B5EF4-FFF2-40B4-BE49-F238E27FC236}">
                <a16:creationId xmlns:a16="http://schemas.microsoft.com/office/drawing/2014/main" id="{267D17F6-639F-5D4E-A53C-A5A96820E080}"/>
              </a:ext>
            </a:extLst>
          </p:cNvPr>
          <p:cNvGrpSpPr/>
          <p:nvPr/>
        </p:nvGrpSpPr>
        <p:grpSpPr>
          <a:xfrm>
            <a:off x="0" y="2494330"/>
            <a:ext cx="8700652" cy="490759"/>
            <a:chOff x="0" y="2484910"/>
            <a:chExt cx="8700652" cy="490759"/>
          </a:xfrm>
        </p:grpSpPr>
        <p:sp>
          <p:nvSpPr>
            <p:cNvPr id="13" name="Rectangle 12">
              <a:extLst>
                <a:ext uri="{FF2B5EF4-FFF2-40B4-BE49-F238E27FC236}">
                  <a16:creationId xmlns:a16="http://schemas.microsoft.com/office/drawing/2014/main" id="{FFD7C969-9306-9440-B7E0-EAD810E08CB3}"/>
                </a:ext>
              </a:extLst>
            </p:cNvPr>
            <p:cNvSpPr/>
            <p:nvPr/>
          </p:nvSpPr>
          <p:spPr>
            <a:xfrm>
              <a:off x="2196935" y="2484910"/>
              <a:ext cx="3289465"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Cloud Backup</a:t>
              </a:r>
            </a:p>
          </p:txBody>
        </p:sp>
        <p:sp>
          <p:nvSpPr>
            <p:cNvPr id="19" name="TextBox 18">
              <a:extLst>
                <a:ext uri="{FF2B5EF4-FFF2-40B4-BE49-F238E27FC236}">
                  <a16:creationId xmlns:a16="http://schemas.microsoft.com/office/drawing/2014/main" id="{A1415E34-E53F-0D42-A304-2EE0083BA5AD}"/>
                </a:ext>
              </a:extLst>
            </p:cNvPr>
            <p:cNvSpPr txBox="1"/>
            <p:nvPr/>
          </p:nvSpPr>
          <p:spPr>
            <a:xfrm>
              <a:off x="0" y="2561012"/>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Resiliency</a:t>
              </a:r>
            </a:p>
          </p:txBody>
        </p:sp>
        <p:sp>
          <p:nvSpPr>
            <p:cNvPr id="22" name="Rectangle 21">
              <a:extLst>
                <a:ext uri="{FF2B5EF4-FFF2-40B4-BE49-F238E27FC236}">
                  <a16:creationId xmlns:a16="http://schemas.microsoft.com/office/drawing/2014/main" id="{5A291EB5-1D0B-A445-BAF5-644FF2A6F0BD}"/>
                </a:ext>
              </a:extLst>
            </p:cNvPr>
            <p:cNvSpPr/>
            <p:nvPr/>
          </p:nvSpPr>
          <p:spPr>
            <a:xfrm>
              <a:off x="5628903" y="2484910"/>
              <a:ext cx="3071749"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Continuity</a:t>
              </a:r>
            </a:p>
          </p:txBody>
        </p:sp>
      </p:grpSp>
    </p:spTree>
    <p:extLst>
      <p:ext uri="{BB962C8B-B14F-4D97-AF65-F5344CB8AC3E}">
        <p14:creationId xmlns:p14="http://schemas.microsoft.com/office/powerpoint/2010/main" val="9951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yriad Pro" charset="0"/>
              </a:rPr>
              <a:t>…vs. Microsoft O365</a:t>
            </a:r>
            <a:endParaRPr lang="en-US" dirty="0"/>
          </a:p>
        </p:txBody>
      </p:sp>
      <p:sp>
        <p:nvSpPr>
          <p:cNvPr id="4" name="Rectangle 3"/>
          <p:cNvSpPr/>
          <p:nvPr/>
        </p:nvSpPr>
        <p:spPr>
          <a:xfrm>
            <a:off x="2196935" y="3827596"/>
            <a:ext cx="6503719" cy="73252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O365 Mailbox</a:t>
            </a:r>
          </a:p>
        </p:txBody>
      </p:sp>
      <p:sp>
        <p:nvSpPr>
          <p:cNvPr id="25" name="Rectangle 24"/>
          <p:cNvSpPr/>
          <p:nvPr/>
        </p:nvSpPr>
        <p:spPr>
          <a:xfrm>
            <a:off x="2196935" y="3092293"/>
            <a:ext cx="2159404" cy="6280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Inbound/Outbound</a:t>
            </a:r>
          </a:p>
          <a:p>
            <a:pPr algn="ctr">
              <a:spcAft>
                <a:spcPts val="600"/>
              </a:spcAft>
            </a:pPr>
            <a:r>
              <a:rPr lang="en-US" sz="1600" b="1" dirty="0">
                <a:solidFill>
                  <a:schemeClr val="bg1"/>
                </a:solidFill>
                <a:latin typeface="Myriad Pro Light" panose="020B0403030403020204" pitchFamily="34" charset="0"/>
              </a:rPr>
              <a:t>Security</a:t>
            </a:r>
          </a:p>
        </p:txBody>
      </p:sp>
      <p:sp>
        <p:nvSpPr>
          <p:cNvPr id="12" name="Rectangle 11">
            <a:extLst>
              <a:ext uri="{FF2B5EF4-FFF2-40B4-BE49-F238E27FC236}">
                <a16:creationId xmlns:a16="http://schemas.microsoft.com/office/drawing/2014/main" id="{52F4CC99-F798-284E-91FA-1BE7F8B909AA}"/>
              </a:ext>
            </a:extLst>
          </p:cNvPr>
          <p:cNvSpPr/>
          <p:nvPr/>
        </p:nvSpPr>
        <p:spPr>
          <a:xfrm>
            <a:off x="4465122" y="3092293"/>
            <a:ext cx="2135653" cy="6280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Compliance and e-discovery Archiving</a:t>
            </a:r>
          </a:p>
        </p:txBody>
      </p:sp>
      <p:sp>
        <p:nvSpPr>
          <p:cNvPr id="15" name="Rectangle 14">
            <a:extLst>
              <a:ext uri="{FF2B5EF4-FFF2-40B4-BE49-F238E27FC236}">
                <a16:creationId xmlns:a16="http://schemas.microsoft.com/office/drawing/2014/main" id="{1C32D65B-DD56-DB4A-B17E-2B5DE7CD877D}"/>
              </a:ext>
            </a:extLst>
          </p:cNvPr>
          <p:cNvSpPr/>
          <p:nvPr/>
        </p:nvSpPr>
        <p:spPr>
          <a:xfrm>
            <a:off x="6709558" y="3092294"/>
            <a:ext cx="1991095" cy="628097"/>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Brand Misuse Prevention (DMARC)</a:t>
            </a:r>
          </a:p>
        </p:txBody>
      </p:sp>
      <p:sp>
        <p:nvSpPr>
          <p:cNvPr id="6" name="TextBox 5">
            <a:extLst>
              <a:ext uri="{FF2B5EF4-FFF2-40B4-BE49-F238E27FC236}">
                <a16:creationId xmlns:a16="http://schemas.microsoft.com/office/drawing/2014/main" id="{6A9E9E59-7328-B846-849C-A863AA78A17A}"/>
              </a:ext>
            </a:extLst>
          </p:cNvPr>
          <p:cNvSpPr txBox="1"/>
          <p:nvPr/>
        </p:nvSpPr>
        <p:spPr>
          <a:xfrm>
            <a:off x="33721" y="3237065"/>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Gateway Defense</a:t>
            </a:r>
          </a:p>
        </p:txBody>
      </p:sp>
      <p:sp>
        <p:nvSpPr>
          <p:cNvPr id="16" name="Rectangle 15">
            <a:extLst>
              <a:ext uri="{FF2B5EF4-FFF2-40B4-BE49-F238E27FC236}">
                <a16:creationId xmlns:a16="http://schemas.microsoft.com/office/drawing/2014/main" id="{DE9CC75D-42F2-1644-A8F4-B8903BC68A99}"/>
              </a:ext>
            </a:extLst>
          </p:cNvPr>
          <p:cNvSpPr/>
          <p:nvPr/>
        </p:nvSpPr>
        <p:spPr>
          <a:xfrm>
            <a:off x="2196935" y="1896367"/>
            <a:ext cx="6503718"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AI for Social Engineering </a:t>
            </a:r>
          </a:p>
        </p:txBody>
      </p:sp>
      <p:sp>
        <p:nvSpPr>
          <p:cNvPr id="20" name="TextBox 19">
            <a:extLst>
              <a:ext uri="{FF2B5EF4-FFF2-40B4-BE49-F238E27FC236}">
                <a16:creationId xmlns:a16="http://schemas.microsoft.com/office/drawing/2014/main" id="{FF2EB8C6-B1C9-F040-82B3-8429BCDE08B4}"/>
              </a:ext>
            </a:extLst>
          </p:cNvPr>
          <p:cNvSpPr txBox="1"/>
          <p:nvPr/>
        </p:nvSpPr>
        <p:spPr>
          <a:xfrm>
            <a:off x="0" y="1957080"/>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API Inbox Defense</a:t>
            </a:r>
          </a:p>
        </p:txBody>
      </p:sp>
      <p:sp>
        <p:nvSpPr>
          <p:cNvPr id="17" name="Rectangle 16">
            <a:extLst>
              <a:ext uri="{FF2B5EF4-FFF2-40B4-BE49-F238E27FC236}">
                <a16:creationId xmlns:a16="http://schemas.microsoft.com/office/drawing/2014/main" id="{F7A9403D-E0CE-BF42-BBCF-16B0EA128B2E}"/>
              </a:ext>
            </a:extLst>
          </p:cNvPr>
          <p:cNvSpPr/>
          <p:nvPr/>
        </p:nvSpPr>
        <p:spPr>
          <a:xfrm>
            <a:off x="2196935" y="1298404"/>
            <a:ext cx="6503717"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Phishing Simulation and Training</a:t>
            </a:r>
          </a:p>
        </p:txBody>
      </p:sp>
      <p:sp>
        <p:nvSpPr>
          <p:cNvPr id="21" name="TextBox 20">
            <a:extLst>
              <a:ext uri="{FF2B5EF4-FFF2-40B4-BE49-F238E27FC236}">
                <a16:creationId xmlns:a16="http://schemas.microsoft.com/office/drawing/2014/main" id="{98246FB3-A917-394E-AE95-6B2F4609ADFD}"/>
              </a:ext>
            </a:extLst>
          </p:cNvPr>
          <p:cNvSpPr txBox="1"/>
          <p:nvPr/>
        </p:nvSpPr>
        <p:spPr>
          <a:xfrm>
            <a:off x="-1" y="1374506"/>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Employee Defense</a:t>
            </a:r>
          </a:p>
        </p:txBody>
      </p:sp>
      <p:sp>
        <p:nvSpPr>
          <p:cNvPr id="13" name="Rectangle 12">
            <a:extLst>
              <a:ext uri="{FF2B5EF4-FFF2-40B4-BE49-F238E27FC236}">
                <a16:creationId xmlns:a16="http://schemas.microsoft.com/office/drawing/2014/main" id="{FFD7C969-9306-9440-B7E0-EAD810E08CB3}"/>
              </a:ext>
            </a:extLst>
          </p:cNvPr>
          <p:cNvSpPr/>
          <p:nvPr/>
        </p:nvSpPr>
        <p:spPr>
          <a:xfrm>
            <a:off x="2196935" y="2494330"/>
            <a:ext cx="3289465"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Cloud Backup</a:t>
            </a:r>
          </a:p>
        </p:txBody>
      </p:sp>
      <p:sp>
        <p:nvSpPr>
          <p:cNvPr id="19" name="TextBox 18">
            <a:extLst>
              <a:ext uri="{FF2B5EF4-FFF2-40B4-BE49-F238E27FC236}">
                <a16:creationId xmlns:a16="http://schemas.microsoft.com/office/drawing/2014/main" id="{A1415E34-E53F-0D42-A304-2EE0083BA5AD}"/>
              </a:ext>
            </a:extLst>
          </p:cNvPr>
          <p:cNvSpPr txBox="1"/>
          <p:nvPr/>
        </p:nvSpPr>
        <p:spPr>
          <a:xfrm>
            <a:off x="0" y="2570432"/>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Resiliency</a:t>
            </a:r>
          </a:p>
        </p:txBody>
      </p:sp>
      <p:sp>
        <p:nvSpPr>
          <p:cNvPr id="22" name="Rectangle 21">
            <a:extLst>
              <a:ext uri="{FF2B5EF4-FFF2-40B4-BE49-F238E27FC236}">
                <a16:creationId xmlns:a16="http://schemas.microsoft.com/office/drawing/2014/main" id="{5A291EB5-1D0B-A445-BAF5-644FF2A6F0BD}"/>
              </a:ext>
            </a:extLst>
          </p:cNvPr>
          <p:cNvSpPr/>
          <p:nvPr/>
        </p:nvSpPr>
        <p:spPr>
          <a:xfrm>
            <a:off x="5628903" y="2494330"/>
            <a:ext cx="3071749"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Continuity</a:t>
            </a:r>
          </a:p>
        </p:txBody>
      </p:sp>
    </p:spTree>
    <p:extLst>
      <p:ext uri="{BB962C8B-B14F-4D97-AF65-F5344CB8AC3E}">
        <p14:creationId xmlns:p14="http://schemas.microsoft.com/office/powerpoint/2010/main" val="38147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yriad Pro" charset="0"/>
              </a:rPr>
              <a:t>…vs. Mimecast</a:t>
            </a:r>
            <a:endParaRPr lang="en-US" dirty="0"/>
          </a:p>
        </p:txBody>
      </p:sp>
      <p:sp>
        <p:nvSpPr>
          <p:cNvPr id="4" name="Rectangle 3"/>
          <p:cNvSpPr/>
          <p:nvPr/>
        </p:nvSpPr>
        <p:spPr>
          <a:xfrm>
            <a:off x="2196935" y="3827596"/>
            <a:ext cx="6503719" cy="73252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O365 Mailbox</a:t>
            </a:r>
          </a:p>
        </p:txBody>
      </p:sp>
      <p:sp>
        <p:nvSpPr>
          <p:cNvPr id="25" name="Rectangle 24"/>
          <p:cNvSpPr/>
          <p:nvPr/>
        </p:nvSpPr>
        <p:spPr>
          <a:xfrm>
            <a:off x="2196935" y="3092293"/>
            <a:ext cx="2159404" cy="6280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Inbound/Outbound</a:t>
            </a:r>
          </a:p>
          <a:p>
            <a:pPr algn="ctr">
              <a:spcAft>
                <a:spcPts val="600"/>
              </a:spcAft>
            </a:pPr>
            <a:r>
              <a:rPr lang="en-US" sz="1600" b="1" dirty="0">
                <a:solidFill>
                  <a:schemeClr val="bg1"/>
                </a:solidFill>
                <a:latin typeface="Myriad Pro Light" panose="020B0403030403020204" pitchFamily="34" charset="0"/>
              </a:rPr>
              <a:t>Security</a:t>
            </a:r>
          </a:p>
        </p:txBody>
      </p:sp>
      <p:sp>
        <p:nvSpPr>
          <p:cNvPr id="12" name="Rectangle 11">
            <a:extLst>
              <a:ext uri="{FF2B5EF4-FFF2-40B4-BE49-F238E27FC236}">
                <a16:creationId xmlns:a16="http://schemas.microsoft.com/office/drawing/2014/main" id="{52F4CC99-F798-284E-91FA-1BE7F8B909AA}"/>
              </a:ext>
            </a:extLst>
          </p:cNvPr>
          <p:cNvSpPr/>
          <p:nvPr/>
        </p:nvSpPr>
        <p:spPr>
          <a:xfrm>
            <a:off x="4465122" y="3092293"/>
            <a:ext cx="2135653" cy="6280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Compliance and e-discovery Archiving</a:t>
            </a:r>
          </a:p>
        </p:txBody>
      </p:sp>
      <p:sp>
        <p:nvSpPr>
          <p:cNvPr id="15" name="Rectangle 14">
            <a:extLst>
              <a:ext uri="{FF2B5EF4-FFF2-40B4-BE49-F238E27FC236}">
                <a16:creationId xmlns:a16="http://schemas.microsoft.com/office/drawing/2014/main" id="{1C32D65B-DD56-DB4A-B17E-2B5DE7CD877D}"/>
              </a:ext>
            </a:extLst>
          </p:cNvPr>
          <p:cNvSpPr/>
          <p:nvPr/>
        </p:nvSpPr>
        <p:spPr>
          <a:xfrm>
            <a:off x="6709558" y="3092294"/>
            <a:ext cx="1991095" cy="628097"/>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Brand Misuse Prevention (DMARC)</a:t>
            </a:r>
          </a:p>
        </p:txBody>
      </p:sp>
      <p:sp>
        <p:nvSpPr>
          <p:cNvPr id="6" name="TextBox 5">
            <a:extLst>
              <a:ext uri="{FF2B5EF4-FFF2-40B4-BE49-F238E27FC236}">
                <a16:creationId xmlns:a16="http://schemas.microsoft.com/office/drawing/2014/main" id="{6A9E9E59-7328-B846-849C-A863AA78A17A}"/>
              </a:ext>
            </a:extLst>
          </p:cNvPr>
          <p:cNvSpPr txBox="1"/>
          <p:nvPr/>
        </p:nvSpPr>
        <p:spPr>
          <a:xfrm>
            <a:off x="33721" y="3237065"/>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Gateway Defense</a:t>
            </a:r>
          </a:p>
        </p:txBody>
      </p:sp>
      <p:sp>
        <p:nvSpPr>
          <p:cNvPr id="16" name="Rectangle 15">
            <a:extLst>
              <a:ext uri="{FF2B5EF4-FFF2-40B4-BE49-F238E27FC236}">
                <a16:creationId xmlns:a16="http://schemas.microsoft.com/office/drawing/2014/main" id="{DE9CC75D-42F2-1644-A8F4-B8903BC68A99}"/>
              </a:ext>
            </a:extLst>
          </p:cNvPr>
          <p:cNvSpPr/>
          <p:nvPr/>
        </p:nvSpPr>
        <p:spPr>
          <a:xfrm>
            <a:off x="2196935" y="1896367"/>
            <a:ext cx="6503718"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AI for Social Engineering </a:t>
            </a:r>
          </a:p>
        </p:txBody>
      </p:sp>
      <p:sp>
        <p:nvSpPr>
          <p:cNvPr id="20" name="TextBox 19">
            <a:extLst>
              <a:ext uri="{FF2B5EF4-FFF2-40B4-BE49-F238E27FC236}">
                <a16:creationId xmlns:a16="http://schemas.microsoft.com/office/drawing/2014/main" id="{FF2EB8C6-B1C9-F040-82B3-8429BCDE08B4}"/>
              </a:ext>
            </a:extLst>
          </p:cNvPr>
          <p:cNvSpPr txBox="1"/>
          <p:nvPr/>
        </p:nvSpPr>
        <p:spPr>
          <a:xfrm>
            <a:off x="0" y="1957080"/>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API Inbox Defense</a:t>
            </a:r>
          </a:p>
        </p:txBody>
      </p:sp>
      <p:sp>
        <p:nvSpPr>
          <p:cNvPr id="17" name="Rectangle 16">
            <a:extLst>
              <a:ext uri="{FF2B5EF4-FFF2-40B4-BE49-F238E27FC236}">
                <a16:creationId xmlns:a16="http://schemas.microsoft.com/office/drawing/2014/main" id="{F7A9403D-E0CE-BF42-BBCF-16B0EA128B2E}"/>
              </a:ext>
            </a:extLst>
          </p:cNvPr>
          <p:cNvSpPr/>
          <p:nvPr/>
        </p:nvSpPr>
        <p:spPr>
          <a:xfrm>
            <a:off x="2196935" y="1298404"/>
            <a:ext cx="6503717"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Phishing Simulation and Training</a:t>
            </a:r>
          </a:p>
        </p:txBody>
      </p:sp>
      <p:sp>
        <p:nvSpPr>
          <p:cNvPr id="21" name="TextBox 20">
            <a:extLst>
              <a:ext uri="{FF2B5EF4-FFF2-40B4-BE49-F238E27FC236}">
                <a16:creationId xmlns:a16="http://schemas.microsoft.com/office/drawing/2014/main" id="{98246FB3-A917-394E-AE95-6B2F4609ADFD}"/>
              </a:ext>
            </a:extLst>
          </p:cNvPr>
          <p:cNvSpPr txBox="1"/>
          <p:nvPr/>
        </p:nvSpPr>
        <p:spPr>
          <a:xfrm>
            <a:off x="-1" y="1374506"/>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Employee Defense</a:t>
            </a:r>
          </a:p>
        </p:txBody>
      </p:sp>
      <p:sp>
        <p:nvSpPr>
          <p:cNvPr id="13" name="Rectangle 12">
            <a:extLst>
              <a:ext uri="{FF2B5EF4-FFF2-40B4-BE49-F238E27FC236}">
                <a16:creationId xmlns:a16="http://schemas.microsoft.com/office/drawing/2014/main" id="{FFD7C969-9306-9440-B7E0-EAD810E08CB3}"/>
              </a:ext>
            </a:extLst>
          </p:cNvPr>
          <p:cNvSpPr/>
          <p:nvPr/>
        </p:nvSpPr>
        <p:spPr>
          <a:xfrm>
            <a:off x="2196935" y="2494330"/>
            <a:ext cx="3289465"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Cloud Backup</a:t>
            </a:r>
          </a:p>
        </p:txBody>
      </p:sp>
      <p:sp>
        <p:nvSpPr>
          <p:cNvPr id="19" name="TextBox 18">
            <a:extLst>
              <a:ext uri="{FF2B5EF4-FFF2-40B4-BE49-F238E27FC236}">
                <a16:creationId xmlns:a16="http://schemas.microsoft.com/office/drawing/2014/main" id="{A1415E34-E53F-0D42-A304-2EE0083BA5AD}"/>
              </a:ext>
            </a:extLst>
          </p:cNvPr>
          <p:cNvSpPr txBox="1"/>
          <p:nvPr/>
        </p:nvSpPr>
        <p:spPr>
          <a:xfrm>
            <a:off x="0" y="2570432"/>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Resiliency</a:t>
            </a:r>
          </a:p>
        </p:txBody>
      </p:sp>
      <p:sp>
        <p:nvSpPr>
          <p:cNvPr id="22" name="Rectangle 21">
            <a:extLst>
              <a:ext uri="{FF2B5EF4-FFF2-40B4-BE49-F238E27FC236}">
                <a16:creationId xmlns:a16="http://schemas.microsoft.com/office/drawing/2014/main" id="{5A291EB5-1D0B-A445-BAF5-644FF2A6F0BD}"/>
              </a:ext>
            </a:extLst>
          </p:cNvPr>
          <p:cNvSpPr/>
          <p:nvPr/>
        </p:nvSpPr>
        <p:spPr>
          <a:xfrm>
            <a:off x="5628903" y="2494330"/>
            <a:ext cx="3071749"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Continuity</a:t>
            </a:r>
          </a:p>
        </p:txBody>
      </p:sp>
    </p:spTree>
    <p:extLst>
      <p:ext uri="{BB962C8B-B14F-4D97-AF65-F5344CB8AC3E}">
        <p14:creationId xmlns:p14="http://schemas.microsoft.com/office/powerpoint/2010/main" val="64556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yriad Pro" charset="0"/>
              </a:rPr>
              <a:t>…vs. </a:t>
            </a:r>
            <a:r>
              <a:rPr lang="en-US" dirty="0" err="1">
                <a:latin typeface="Myriad Pro" charset="0"/>
              </a:rPr>
              <a:t>ProofPoint</a:t>
            </a:r>
            <a:endParaRPr lang="en-US" dirty="0"/>
          </a:p>
        </p:txBody>
      </p:sp>
      <p:sp>
        <p:nvSpPr>
          <p:cNvPr id="4" name="Rectangle 3"/>
          <p:cNvSpPr/>
          <p:nvPr/>
        </p:nvSpPr>
        <p:spPr>
          <a:xfrm>
            <a:off x="2196935" y="3827596"/>
            <a:ext cx="6503719" cy="73252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O365 Mailbox</a:t>
            </a:r>
          </a:p>
        </p:txBody>
      </p:sp>
      <p:sp>
        <p:nvSpPr>
          <p:cNvPr id="25" name="Rectangle 24"/>
          <p:cNvSpPr/>
          <p:nvPr/>
        </p:nvSpPr>
        <p:spPr>
          <a:xfrm>
            <a:off x="2196935" y="3092293"/>
            <a:ext cx="2159404" cy="6280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Inbound/Outbound</a:t>
            </a:r>
          </a:p>
          <a:p>
            <a:pPr algn="ctr">
              <a:spcAft>
                <a:spcPts val="600"/>
              </a:spcAft>
            </a:pPr>
            <a:r>
              <a:rPr lang="en-US" sz="1600" b="1" dirty="0">
                <a:solidFill>
                  <a:schemeClr val="bg1"/>
                </a:solidFill>
                <a:latin typeface="Myriad Pro Light" panose="020B0403030403020204" pitchFamily="34" charset="0"/>
              </a:rPr>
              <a:t>Security</a:t>
            </a:r>
          </a:p>
        </p:txBody>
      </p:sp>
      <p:sp>
        <p:nvSpPr>
          <p:cNvPr id="12" name="Rectangle 11">
            <a:extLst>
              <a:ext uri="{FF2B5EF4-FFF2-40B4-BE49-F238E27FC236}">
                <a16:creationId xmlns:a16="http://schemas.microsoft.com/office/drawing/2014/main" id="{52F4CC99-F798-284E-91FA-1BE7F8B909AA}"/>
              </a:ext>
            </a:extLst>
          </p:cNvPr>
          <p:cNvSpPr/>
          <p:nvPr/>
        </p:nvSpPr>
        <p:spPr>
          <a:xfrm>
            <a:off x="4465122" y="3092293"/>
            <a:ext cx="2135653" cy="6280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Compliance and e-discovery Archiving</a:t>
            </a:r>
          </a:p>
        </p:txBody>
      </p:sp>
      <p:sp>
        <p:nvSpPr>
          <p:cNvPr id="15" name="Rectangle 14">
            <a:extLst>
              <a:ext uri="{FF2B5EF4-FFF2-40B4-BE49-F238E27FC236}">
                <a16:creationId xmlns:a16="http://schemas.microsoft.com/office/drawing/2014/main" id="{1C32D65B-DD56-DB4A-B17E-2B5DE7CD877D}"/>
              </a:ext>
            </a:extLst>
          </p:cNvPr>
          <p:cNvSpPr/>
          <p:nvPr/>
        </p:nvSpPr>
        <p:spPr>
          <a:xfrm>
            <a:off x="6709558" y="3092294"/>
            <a:ext cx="1991095" cy="628097"/>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Brand Misuse Prevention (DMARC)</a:t>
            </a:r>
          </a:p>
        </p:txBody>
      </p:sp>
      <p:sp>
        <p:nvSpPr>
          <p:cNvPr id="6" name="TextBox 5">
            <a:extLst>
              <a:ext uri="{FF2B5EF4-FFF2-40B4-BE49-F238E27FC236}">
                <a16:creationId xmlns:a16="http://schemas.microsoft.com/office/drawing/2014/main" id="{6A9E9E59-7328-B846-849C-A863AA78A17A}"/>
              </a:ext>
            </a:extLst>
          </p:cNvPr>
          <p:cNvSpPr txBox="1"/>
          <p:nvPr/>
        </p:nvSpPr>
        <p:spPr>
          <a:xfrm>
            <a:off x="33721" y="3237065"/>
            <a:ext cx="2054431" cy="338554"/>
          </a:xfrm>
          <a:prstGeom prst="rect">
            <a:avLst/>
          </a:prstGeom>
          <a:noFill/>
        </p:spPr>
        <p:txBody>
          <a:bodyPr wrap="square" rtlCol="0">
            <a:spAutoFit/>
          </a:bodyPr>
          <a:lstStyle/>
          <a:p>
            <a:pPr algn="r">
              <a:spcAft>
                <a:spcPts val="600"/>
              </a:spcAft>
            </a:pPr>
            <a:r>
              <a:rPr lang="en-US" sz="1600" dirty="0">
                <a:solidFill>
                  <a:schemeClr val="bg1"/>
                </a:solidFill>
                <a:latin typeface="Myriad Pro" panose="020B0503030403020204" pitchFamily="34" charset="0"/>
              </a:rPr>
              <a:t>Gateway Defense</a:t>
            </a:r>
          </a:p>
        </p:txBody>
      </p:sp>
      <p:sp>
        <p:nvSpPr>
          <p:cNvPr id="16" name="Rectangle 15">
            <a:extLst>
              <a:ext uri="{FF2B5EF4-FFF2-40B4-BE49-F238E27FC236}">
                <a16:creationId xmlns:a16="http://schemas.microsoft.com/office/drawing/2014/main" id="{DE9CC75D-42F2-1644-A8F4-B8903BC68A99}"/>
              </a:ext>
            </a:extLst>
          </p:cNvPr>
          <p:cNvSpPr/>
          <p:nvPr/>
        </p:nvSpPr>
        <p:spPr>
          <a:xfrm>
            <a:off x="2196935" y="1896367"/>
            <a:ext cx="6503718"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AI for Social Engineering </a:t>
            </a:r>
          </a:p>
        </p:txBody>
      </p:sp>
      <p:sp>
        <p:nvSpPr>
          <p:cNvPr id="20" name="TextBox 19">
            <a:extLst>
              <a:ext uri="{FF2B5EF4-FFF2-40B4-BE49-F238E27FC236}">
                <a16:creationId xmlns:a16="http://schemas.microsoft.com/office/drawing/2014/main" id="{FF2EB8C6-B1C9-F040-82B3-8429BCDE08B4}"/>
              </a:ext>
            </a:extLst>
          </p:cNvPr>
          <p:cNvSpPr txBox="1"/>
          <p:nvPr/>
        </p:nvSpPr>
        <p:spPr>
          <a:xfrm>
            <a:off x="0" y="1957080"/>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API Inbox Defense</a:t>
            </a:r>
          </a:p>
        </p:txBody>
      </p:sp>
      <p:sp>
        <p:nvSpPr>
          <p:cNvPr id="17" name="Rectangle 16">
            <a:extLst>
              <a:ext uri="{FF2B5EF4-FFF2-40B4-BE49-F238E27FC236}">
                <a16:creationId xmlns:a16="http://schemas.microsoft.com/office/drawing/2014/main" id="{F7A9403D-E0CE-BF42-BBCF-16B0EA128B2E}"/>
              </a:ext>
            </a:extLst>
          </p:cNvPr>
          <p:cNvSpPr/>
          <p:nvPr/>
        </p:nvSpPr>
        <p:spPr>
          <a:xfrm>
            <a:off x="2196935" y="1298404"/>
            <a:ext cx="6503717"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Phishing Simulation and Training</a:t>
            </a:r>
          </a:p>
        </p:txBody>
      </p:sp>
      <p:sp>
        <p:nvSpPr>
          <p:cNvPr id="21" name="TextBox 20">
            <a:extLst>
              <a:ext uri="{FF2B5EF4-FFF2-40B4-BE49-F238E27FC236}">
                <a16:creationId xmlns:a16="http://schemas.microsoft.com/office/drawing/2014/main" id="{98246FB3-A917-394E-AE95-6B2F4609ADFD}"/>
              </a:ext>
            </a:extLst>
          </p:cNvPr>
          <p:cNvSpPr txBox="1"/>
          <p:nvPr/>
        </p:nvSpPr>
        <p:spPr>
          <a:xfrm>
            <a:off x="-1" y="1374506"/>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Employee Defense</a:t>
            </a:r>
          </a:p>
        </p:txBody>
      </p:sp>
      <p:sp>
        <p:nvSpPr>
          <p:cNvPr id="13" name="Rectangle 12">
            <a:extLst>
              <a:ext uri="{FF2B5EF4-FFF2-40B4-BE49-F238E27FC236}">
                <a16:creationId xmlns:a16="http://schemas.microsoft.com/office/drawing/2014/main" id="{FFD7C969-9306-9440-B7E0-EAD810E08CB3}"/>
              </a:ext>
            </a:extLst>
          </p:cNvPr>
          <p:cNvSpPr/>
          <p:nvPr/>
        </p:nvSpPr>
        <p:spPr>
          <a:xfrm>
            <a:off x="2196935" y="2494330"/>
            <a:ext cx="3289465" cy="490759"/>
          </a:xfrm>
          <a:prstGeom prst="rect">
            <a:avLst/>
          </a:prstGeom>
          <a:solidFill>
            <a:schemeClr val="accent2">
              <a:alpha val="1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lumMod val="50000"/>
                  </a:schemeClr>
                </a:solidFill>
                <a:latin typeface="Myriad Pro Light" panose="020B0403030403020204" pitchFamily="34" charset="0"/>
              </a:rPr>
              <a:t>Cloud Backup</a:t>
            </a:r>
          </a:p>
        </p:txBody>
      </p:sp>
      <p:sp>
        <p:nvSpPr>
          <p:cNvPr id="19" name="TextBox 18">
            <a:extLst>
              <a:ext uri="{FF2B5EF4-FFF2-40B4-BE49-F238E27FC236}">
                <a16:creationId xmlns:a16="http://schemas.microsoft.com/office/drawing/2014/main" id="{A1415E34-E53F-0D42-A304-2EE0083BA5AD}"/>
              </a:ext>
            </a:extLst>
          </p:cNvPr>
          <p:cNvSpPr txBox="1"/>
          <p:nvPr/>
        </p:nvSpPr>
        <p:spPr>
          <a:xfrm>
            <a:off x="0" y="2570432"/>
            <a:ext cx="2054431" cy="338554"/>
          </a:xfrm>
          <a:prstGeom prst="rect">
            <a:avLst/>
          </a:prstGeom>
          <a:noFill/>
        </p:spPr>
        <p:txBody>
          <a:bodyPr wrap="square" rtlCol="0">
            <a:spAutoFit/>
          </a:bodyPr>
          <a:lstStyle/>
          <a:p>
            <a:pPr algn="r">
              <a:spcAft>
                <a:spcPts val="600"/>
              </a:spcAft>
            </a:pPr>
            <a:r>
              <a:rPr lang="en-US" sz="1600" dirty="0">
                <a:solidFill>
                  <a:schemeClr val="bg1">
                    <a:lumMod val="50000"/>
                  </a:schemeClr>
                </a:solidFill>
                <a:latin typeface="Myriad Pro" panose="020B0503030403020204" pitchFamily="34" charset="0"/>
              </a:rPr>
              <a:t>Resiliency</a:t>
            </a:r>
          </a:p>
        </p:txBody>
      </p:sp>
      <p:sp>
        <p:nvSpPr>
          <p:cNvPr id="22" name="Rectangle 21">
            <a:extLst>
              <a:ext uri="{FF2B5EF4-FFF2-40B4-BE49-F238E27FC236}">
                <a16:creationId xmlns:a16="http://schemas.microsoft.com/office/drawing/2014/main" id="{5A291EB5-1D0B-A445-BAF5-644FF2A6F0BD}"/>
              </a:ext>
            </a:extLst>
          </p:cNvPr>
          <p:cNvSpPr/>
          <p:nvPr/>
        </p:nvSpPr>
        <p:spPr>
          <a:xfrm>
            <a:off x="5628903" y="2494330"/>
            <a:ext cx="3071749" cy="49075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b="1" dirty="0">
                <a:solidFill>
                  <a:schemeClr val="bg1"/>
                </a:solidFill>
                <a:latin typeface="Myriad Pro Light" panose="020B0403030403020204" pitchFamily="34" charset="0"/>
              </a:rPr>
              <a:t>Continuity</a:t>
            </a:r>
          </a:p>
        </p:txBody>
      </p:sp>
    </p:spTree>
    <p:extLst>
      <p:ext uri="{BB962C8B-B14F-4D97-AF65-F5344CB8AC3E}">
        <p14:creationId xmlns:p14="http://schemas.microsoft.com/office/powerpoint/2010/main" val="30738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B20E6A-E09F-E546-9A58-832709F898BB}"/>
              </a:ext>
            </a:extLst>
          </p:cNvPr>
          <p:cNvSpPr>
            <a:spLocks noGrp="1"/>
          </p:cNvSpPr>
          <p:nvPr>
            <p:ph sz="quarter" idx="15"/>
          </p:nvPr>
        </p:nvSpPr>
        <p:spPr/>
        <p:txBody>
          <a:bodyPr/>
          <a:lstStyle/>
          <a:p>
            <a:r>
              <a:rPr lang="en-US" b="1" dirty="0">
                <a:solidFill>
                  <a:schemeClr val="accent1"/>
                </a:solidFill>
              </a:rPr>
              <a:t>Data Protection</a:t>
            </a:r>
          </a:p>
          <a:p>
            <a:endParaRPr lang="en-US" sz="2800" dirty="0"/>
          </a:p>
        </p:txBody>
      </p:sp>
    </p:spTree>
    <p:extLst>
      <p:ext uri="{BB962C8B-B14F-4D97-AF65-F5344CB8AC3E}">
        <p14:creationId xmlns:p14="http://schemas.microsoft.com/office/powerpoint/2010/main" val="32528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958" b="10958"/>
          <a:stretch/>
        </p:blipFill>
        <p:spPr>
          <a:xfrm>
            <a:off x="0" y="0"/>
            <a:ext cx="9144000" cy="5143500"/>
          </a:xfrm>
          <a:prstGeom prst="rect">
            <a:avLst/>
          </a:prstGeom>
        </p:spPr>
      </p:pic>
      <p:sp>
        <p:nvSpPr>
          <p:cNvPr id="5" name="Rectangle 4"/>
          <p:cNvSpPr/>
          <p:nvPr/>
        </p:nvSpPr>
        <p:spPr>
          <a:xfrm>
            <a:off x="0"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6" name="Rectangle 5">
            <a:extLst>
              <a:ext uri="{FF2B5EF4-FFF2-40B4-BE49-F238E27FC236}">
                <a16:creationId xmlns:a16="http://schemas.microsoft.com/office/drawing/2014/main" id="{5D299E39-30F8-7649-9085-48C292E0E783}"/>
              </a:ext>
            </a:extLst>
          </p:cNvPr>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2" name="Title 1"/>
          <p:cNvSpPr>
            <a:spLocks noGrp="1"/>
          </p:cNvSpPr>
          <p:nvPr>
            <p:ph type="title"/>
          </p:nvPr>
        </p:nvSpPr>
        <p:spPr/>
        <p:txBody>
          <a:bodyPr/>
          <a:lstStyle/>
          <a:p>
            <a:r>
              <a:rPr lang="en-US" dirty="0"/>
              <a:t>Data Is Moving Around</a:t>
            </a:r>
            <a:endParaRPr lang="en-US" dirty="0">
              <a:solidFill>
                <a:srgbClr val="FF0000"/>
              </a:solidFill>
            </a:endParaRPr>
          </a:p>
        </p:txBody>
      </p:sp>
    </p:spTree>
    <p:extLst>
      <p:ext uri="{BB962C8B-B14F-4D97-AF65-F5344CB8AC3E}">
        <p14:creationId xmlns:p14="http://schemas.microsoft.com/office/powerpoint/2010/main" val="24435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0958" b="10958"/>
          <a:stretch/>
        </p:blipFill>
        <p:spPr>
          <a:xfrm>
            <a:off x="0" y="0"/>
            <a:ext cx="9144000" cy="5143500"/>
          </a:xfrm>
          <a:prstGeom prst="rect">
            <a:avLst/>
          </a:prstGeom>
        </p:spPr>
      </p:pic>
      <p:sp>
        <p:nvSpPr>
          <p:cNvPr id="20" name="Rectangle 19"/>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17" name="Title 16"/>
          <p:cNvSpPr>
            <a:spLocks noGrp="1"/>
          </p:cNvSpPr>
          <p:nvPr>
            <p:ph type="title"/>
          </p:nvPr>
        </p:nvSpPr>
        <p:spPr/>
        <p:txBody>
          <a:bodyPr/>
          <a:lstStyle/>
          <a:p>
            <a:r>
              <a:rPr lang="en-US" dirty="0">
                <a:effectLst>
                  <a:glow rad="50800">
                    <a:schemeClr val="tx1"/>
                  </a:glow>
                </a:effectLst>
              </a:rPr>
              <a:t>Platforms are </a:t>
            </a:r>
            <a:r>
              <a:rPr lang="en-US" dirty="0">
                <a:effectLst>
                  <a:glow rad="127000">
                    <a:schemeClr val="tx1">
                      <a:alpha val="70000"/>
                    </a:schemeClr>
                  </a:glow>
                </a:effectLst>
              </a:rPr>
              <a:t>Changing</a:t>
            </a:r>
          </a:p>
        </p:txBody>
      </p:sp>
      <p:sp>
        <p:nvSpPr>
          <p:cNvPr id="10" name="Right Arrow 9"/>
          <p:cNvSpPr/>
          <p:nvPr/>
        </p:nvSpPr>
        <p:spPr>
          <a:xfrm>
            <a:off x="2861262" y="2467718"/>
            <a:ext cx="439200" cy="439380"/>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Std" panose="020B0604020202020204" pitchFamily="34" charset="0"/>
            </a:endParaRPr>
          </a:p>
        </p:txBody>
      </p:sp>
      <p:grpSp>
        <p:nvGrpSpPr>
          <p:cNvPr id="34" name="Group 33"/>
          <p:cNvGrpSpPr/>
          <p:nvPr/>
        </p:nvGrpSpPr>
        <p:grpSpPr>
          <a:xfrm>
            <a:off x="556100" y="2379443"/>
            <a:ext cx="1871476" cy="615931"/>
            <a:chOff x="503634" y="1699596"/>
            <a:chExt cx="1871476" cy="615931"/>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34" y="1699596"/>
              <a:ext cx="1871476" cy="262129"/>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34" y="2050350"/>
              <a:ext cx="1871476" cy="265177"/>
            </a:xfrm>
            <a:prstGeom prst="rect">
              <a:avLst/>
            </a:prstGeom>
          </p:spPr>
        </p:pic>
      </p:grpSp>
      <p:sp>
        <p:nvSpPr>
          <p:cNvPr id="24" name="Right Arrow 9"/>
          <p:cNvSpPr/>
          <p:nvPr/>
        </p:nvSpPr>
        <p:spPr>
          <a:xfrm>
            <a:off x="5984290" y="2467718"/>
            <a:ext cx="439200" cy="439380"/>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NeueLT Std" panose="020B0604020202020204" pitchFamily="34" charset="0"/>
            </a:endParaRPr>
          </a:p>
        </p:txBody>
      </p:sp>
      <p:grpSp>
        <p:nvGrpSpPr>
          <p:cNvPr id="6" name="Group 5">
            <a:extLst>
              <a:ext uri="{FF2B5EF4-FFF2-40B4-BE49-F238E27FC236}">
                <a16:creationId xmlns:a16="http://schemas.microsoft.com/office/drawing/2014/main" id="{28C0642A-2515-E449-86D6-D9AD5F3087F1}"/>
              </a:ext>
            </a:extLst>
          </p:cNvPr>
          <p:cNvGrpSpPr/>
          <p:nvPr/>
        </p:nvGrpSpPr>
        <p:grpSpPr>
          <a:xfrm>
            <a:off x="6787503" y="2015197"/>
            <a:ext cx="1807874" cy="1267307"/>
            <a:chOff x="6787503" y="1775909"/>
            <a:chExt cx="1807874" cy="1267307"/>
          </a:xfrm>
        </p:grpSpPr>
        <p:pic>
          <p:nvPicPr>
            <p:cNvPr id="35" name="Picture 34"/>
            <p:cNvPicPr>
              <a:picLocks noChangeAspect="1"/>
            </p:cNvPicPr>
            <p:nvPr/>
          </p:nvPicPr>
          <p:blipFill>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flipH="1">
              <a:off x="6787503" y="1775909"/>
              <a:ext cx="1807874" cy="1241752"/>
            </a:xfrm>
            <a:prstGeom prst="rect">
              <a:avLst/>
            </a:prstGeom>
          </p:spPr>
        </p:pic>
        <p:sp>
          <p:nvSpPr>
            <p:cNvPr id="4" name="Oval 3">
              <a:extLst>
                <a:ext uri="{FF2B5EF4-FFF2-40B4-BE49-F238E27FC236}">
                  <a16:creationId xmlns:a16="http://schemas.microsoft.com/office/drawing/2014/main" id="{C85C2107-5060-3541-BC46-9BDD83478FF1}"/>
                </a:ext>
              </a:extLst>
            </p:cNvPr>
            <p:cNvSpPr/>
            <p:nvPr/>
          </p:nvSpPr>
          <p:spPr>
            <a:xfrm>
              <a:off x="7235438" y="1967400"/>
              <a:ext cx="564023" cy="541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pic>
          <p:nvPicPr>
            <p:cNvPr id="2" name="Picture 1">
              <a:extLst>
                <a:ext uri="{FF2B5EF4-FFF2-40B4-BE49-F238E27FC236}">
                  <a16:creationId xmlns:a16="http://schemas.microsoft.com/office/drawing/2014/main" id="{C0C47BE1-CC4F-4B46-AD1F-F4DD9B1330A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173550" y="2069534"/>
              <a:ext cx="892360" cy="468489"/>
            </a:xfrm>
            <a:prstGeom prst="rect">
              <a:avLst/>
            </a:prstGeom>
          </p:spPr>
        </p:pic>
        <p:pic>
          <p:nvPicPr>
            <p:cNvPr id="3" name="Picture 2">
              <a:extLst>
                <a:ext uri="{FF2B5EF4-FFF2-40B4-BE49-F238E27FC236}">
                  <a16:creationId xmlns:a16="http://schemas.microsoft.com/office/drawing/2014/main" id="{1E147ED7-093E-0941-9416-8E843F31FCB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165100" y="2292403"/>
              <a:ext cx="1003760" cy="750813"/>
            </a:xfrm>
            <a:prstGeom prst="rect">
              <a:avLst/>
            </a:prstGeom>
          </p:spPr>
        </p:pic>
      </p:grpSp>
      <p:pic>
        <p:nvPicPr>
          <p:cNvPr id="5" name="Picture 4">
            <a:extLst>
              <a:ext uri="{FF2B5EF4-FFF2-40B4-BE49-F238E27FC236}">
                <a16:creationId xmlns:a16="http://schemas.microsoft.com/office/drawing/2014/main" id="{24C2BA04-A676-8843-80D7-D0F86699E731}"/>
              </a:ext>
            </a:extLst>
          </p:cNvPr>
          <p:cNvPicPr>
            <a:picLocks noChangeAspect="1"/>
          </p:cNvPicPr>
          <p:nvPr/>
        </p:nvPicPr>
        <p:blipFill>
          <a:blip r:embed="rId10"/>
          <a:stretch>
            <a:fillRect/>
          </a:stretch>
        </p:blipFill>
        <p:spPr>
          <a:xfrm>
            <a:off x="3629640" y="2109558"/>
            <a:ext cx="1955800" cy="1155700"/>
          </a:xfrm>
          <a:prstGeom prst="rect">
            <a:avLst/>
          </a:prstGeom>
        </p:spPr>
      </p:pic>
    </p:spTree>
    <p:extLst>
      <p:ext uri="{BB962C8B-B14F-4D97-AF65-F5344CB8AC3E}">
        <p14:creationId xmlns:p14="http://schemas.microsoft.com/office/powerpoint/2010/main" val="30369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28523"/>
          <a:stretch/>
        </p:blipFill>
        <p:spPr>
          <a:xfrm flipH="1">
            <a:off x="-1" y="-4572"/>
            <a:ext cx="9144000" cy="5148072"/>
          </a:xfrm>
          <a:prstGeom prst="rect">
            <a:avLst/>
          </a:prstGeom>
        </p:spPr>
      </p:pic>
      <p:sp>
        <p:nvSpPr>
          <p:cNvPr id="5" name="Rectangle 4">
            <a:extLst>
              <a:ext uri="{FF2B5EF4-FFF2-40B4-BE49-F238E27FC236}">
                <a16:creationId xmlns:a16="http://schemas.microsoft.com/office/drawing/2014/main" id="{951DF2DF-A272-474A-8402-105D64836A1D}"/>
              </a:ext>
            </a:extLst>
          </p:cNvPr>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2" name="Title 1"/>
          <p:cNvSpPr>
            <a:spLocks noGrp="1"/>
          </p:cNvSpPr>
          <p:nvPr>
            <p:ph type="title"/>
          </p:nvPr>
        </p:nvSpPr>
        <p:spPr>
          <a:xfrm>
            <a:off x="591441" y="1761646"/>
            <a:ext cx="8353778" cy="1615635"/>
          </a:xfrm>
        </p:spPr>
        <p:txBody>
          <a:bodyPr/>
          <a:lstStyle/>
          <a:p>
            <a:pPr algn="r"/>
            <a:br>
              <a:rPr lang="en-US" dirty="0">
                <a:effectLst>
                  <a:glow rad="12700">
                    <a:srgbClr val="172B4E"/>
                  </a:glow>
                </a:effectLst>
              </a:rPr>
            </a:br>
            <a:r>
              <a:rPr lang="en-US" dirty="0">
                <a:effectLst>
                  <a:glow rad="12700">
                    <a:srgbClr val="172B4E"/>
                  </a:glow>
                </a:effectLst>
              </a:rPr>
              <a:t>Hy</a:t>
            </a:r>
            <a:r>
              <a:rPr lang="en-US" dirty="0"/>
              <a:t>brid Environments</a:t>
            </a:r>
          </a:p>
        </p:txBody>
      </p:sp>
    </p:spTree>
    <p:extLst>
      <p:ext uri="{BB962C8B-B14F-4D97-AF65-F5344CB8AC3E}">
        <p14:creationId xmlns:p14="http://schemas.microsoft.com/office/powerpoint/2010/main" val="1358737250"/>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7947EE1C-BEE7-4B42-9501-C89A337A12B1}"/>
              </a:ext>
            </a:extLst>
          </p:cNvPr>
          <p:cNvGraphicFramePr/>
          <p:nvPr>
            <p:extLst>
              <p:ext uri="{D42A27DB-BD31-4B8C-83A1-F6EECF244321}">
                <p14:modId xmlns:p14="http://schemas.microsoft.com/office/powerpoint/2010/main" val="1127603528"/>
              </p:ext>
            </p:extLst>
          </p:nvPr>
        </p:nvGraphicFramePr>
        <p:xfrm>
          <a:off x="-300567" y="798689"/>
          <a:ext cx="5562600" cy="3940808"/>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1">
            <a:extLst>
              <a:ext uri="{FF2B5EF4-FFF2-40B4-BE49-F238E27FC236}">
                <a16:creationId xmlns:a16="http://schemas.microsoft.com/office/drawing/2014/main" id="{ED5F7893-48CC-4445-939A-4A0FB4FFBDBC}"/>
              </a:ext>
            </a:extLst>
          </p:cNvPr>
          <p:cNvSpPr txBox="1">
            <a:spLocks/>
          </p:cNvSpPr>
          <p:nvPr/>
        </p:nvSpPr>
        <p:spPr>
          <a:xfrm>
            <a:off x="395111" y="305835"/>
            <a:ext cx="8353778" cy="6179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yriad Pro Light" panose="020B0403030403020204" pitchFamily="34" charset="0"/>
                <a:ea typeface="+mj-ea"/>
                <a:cs typeface="+mj-cs"/>
              </a:defRPr>
            </a:lvl1pPr>
          </a:lstStyle>
          <a:p>
            <a:r>
              <a:rPr lang="en-US" dirty="0"/>
              <a:t>Targeted Attacks Start with Email</a:t>
            </a:r>
          </a:p>
        </p:txBody>
      </p:sp>
      <p:sp>
        <p:nvSpPr>
          <p:cNvPr id="17" name="TextBox 16">
            <a:extLst>
              <a:ext uri="{FF2B5EF4-FFF2-40B4-BE49-F238E27FC236}">
                <a16:creationId xmlns:a16="http://schemas.microsoft.com/office/drawing/2014/main" id="{F08EB5B2-7F9E-4C33-9EA1-87E57EAF4573}"/>
              </a:ext>
            </a:extLst>
          </p:cNvPr>
          <p:cNvSpPr txBox="1"/>
          <p:nvPr/>
        </p:nvSpPr>
        <p:spPr>
          <a:xfrm>
            <a:off x="1412685" y="1838069"/>
            <a:ext cx="2500312" cy="1862048"/>
          </a:xfrm>
          <a:prstGeom prst="rect">
            <a:avLst/>
          </a:prstGeom>
          <a:noFill/>
        </p:spPr>
        <p:txBody>
          <a:bodyPr wrap="square" rtlCol="0">
            <a:spAutoFit/>
          </a:bodyPr>
          <a:lstStyle/>
          <a:p>
            <a:pPr>
              <a:spcAft>
                <a:spcPts val="600"/>
              </a:spcAft>
            </a:pPr>
            <a:r>
              <a:rPr lang="en-US" sz="11500" dirty="0">
                <a:solidFill>
                  <a:schemeClr val="bg1"/>
                </a:solidFill>
                <a:latin typeface="Myriad Pro Light" panose="020B0403030403020204" pitchFamily="34" charset="0"/>
              </a:rPr>
              <a:t>74</a:t>
            </a:r>
            <a:r>
              <a:rPr lang="en-US" sz="4000" dirty="0">
                <a:solidFill>
                  <a:schemeClr val="bg1"/>
                </a:solidFill>
                <a:latin typeface="Myriad Pro Light" panose="020B0403030403020204" pitchFamily="34" charset="0"/>
              </a:rPr>
              <a:t>%</a:t>
            </a:r>
            <a:endParaRPr lang="en-US" sz="8000" dirty="0">
              <a:solidFill>
                <a:schemeClr val="bg1"/>
              </a:solidFill>
              <a:latin typeface="Myriad Pro Light" panose="020B0403030403020204" pitchFamily="34" charset="0"/>
            </a:endParaRPr>
          </a:p>
        </p:txBody>
      </p:sp>
      <p:sp>
        <p:nvSpPr>
          <p:cNvPr id="18" name="Rectangle 17">
            <a:extLst>
              <a:ext uri="{FF2B5EF4-FFF2-40B4-BE49-F238E27FC236}">
                <a16:creationId xmlns:a16="http://schemas.microsoft.com/office/drawing/2014/main" id="{9BE6F0A1-7502-4D70-A16C-7D8B6355410F}"/>
              </a:ext>
            </a:extLst>
          </p:cNvPr>
          <p:cNvSpPr/>
          <p:nvPr/>
        </p:nvSpPr>
        <p:spPr>
          <a:xfrm>
            <a:off x="150019" y="4832629"/>
            <a:ext cx="6343650" cy="276999"/>
          </a:xfrm>
          <a:prstGeom prst="rect">
            <a:avLst/>
          </a:prstGeom>
        </p:spPr>
        <p:txBody>
          <a:bodyPr wrap="square">
            <a:spAutoFit/>
          </a:bodyPr>
          <a:lstStyle/>
          <a:p>
            <a:r>
              <a:rPr lang="en-US" sz="1200" dirty="0">
                <a:solidFill>
                  <a:schemeClr val="bg1"/>
                </a:solidFill>
              </a:rPr>
              <a:t>2017 Threat Landscape Survey: Users on the Front Line - SANS Analyst Program</a:t>
            </a:r>
          </a:p>
        </p:txBody>
      </p:sp>
      <p:sp>
        <p:nvSpPr>
          <p:cNvPr id="6" name="TextBox 5">
            <a:extLst>
              <a:ext uri="{FF2B5EF4-FFF2-40B4-BE49-F238E27FC236}">
                <a16:creationId xmlns:a16="http://schemas.microsoft.com/office/drawing/2014/main" id="{14FF5F2E-BD8E-0F4E-B13F-08238A245CD3}"/>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
        <p:nvSpPr>
          <p:cNvPr id="2" name="TextBox 1">
            <a:extLst>
              <a:ext uri="{FF2B5EF4-FFF2-40B4-BE49-F238E27FC236}">
                <a16:creationId xmlns:a16="http://schemas.microsoft.com/office/drawing/2014/main" id="{1A7C6636-8985-3548-A62A-E8544C205E12}"/>
              </a:ext>
            </a:extLst>
          </p:cNvPr>
          <p:cNvSpPr txBox="1"/>
          <p:nvPr/>
        </p:nvSpPr>
        <p:spPr>
          <a:xfrm>
            <a:off x="4804569" y="1090116"/>
            <a:ext cx="3944320" cy="3108543"/>
          </a:xfrm>
          <a:prstGeom prst="rect">
            <a:avLst/>
          </a:prstGeom>
          <a:noFill/>
        </p:spPr>
        <p:txBody>
          <a:bodyPr wrap="square" rtlCol="0">
            <a:spAutoFit/>
          </a:bodyPr>
          <a:lstStyle/>
          <a:p>
            <a:pPr>
              <a:spcAft>
                <a:spcPts val="600"/>
              </a:spcAft>
            </a:pPr>
            <a:r>
              <a:rPr lang="en-US" sz="1600" dirty="0">
                <a:solidFill>
                  <a:schemeClr val="bg1"/>
                </a:solidFill>
                <a:latin typeface="Myriad Pro Light" panose="020B0403030403020204" pitchFamily="34" charset="0"/>
              </a:rPr>
              <a:t>It’s been true for so many years it’s become a security vendor cliché: email is the number one threat vector for modern business. </a:t>
            </a:r>
          </a:p>
          <a:p>
            <a:pPr>
              <a:spcAft>
                <a:spcPts val="600"/>
              </a:spcAft>
            </a:pPr>
            <a:endParaRPr lang="en-US" sz="1600" dirty="0">
              <a:solidFill>
                <a:schemeClr val="bg1"/>
              </a:solidFill>
              <a:latin typeface="Myriad Pro Light" panose="020B0403030403020204" pitchFamily="34" charset="0"/>
            </a:endParaRPr>
          </a:p>
          <a:p>
            <a:pPr>
              <a:spcAft>
                <a:spcPts val="600"/>
              </a:spcAft>
            </a:pPr>
            <a:r>
              <a:rPr lang="en-US" sz="1600" dirty="0">
                <a:solidFill>
                  <a:schemeClr val="bg1"/>
                </a:solidFill>
                <a:latin typeface="Myriad Pro Light" panose="020B0403030403020204" pitchFamily="34" charset="0"/>
              </a:rPr>
              <a:t>There are plenty of stats you can cite. This one is vendor neutral from SANS. Other vendors have pegged this number as high as 91%. </a:t>
            </a:r>
          </a:p>
          <a:p>
            <a:pPr>
              <a:spcAft>
                <a:spcPts val="600"/>
              </a:spcAft>
            </a:pPr>
            <a:endParaRPr lang="en-US" sz="1600" dirty="0">
              <a:solidFill>
                <a:schemeClr val="bg1"/>
              </a:solidFill>
              <a:latin typeface="Myriad Pro Light" panose="020B0403030403020204" pitchFamily="34" charset="0"/>
            </a:endParaRPr>
          </a:p>
          <a:p>
            <a:pPr>
              <a:spcAft>
                <a:spcPts val="600"/>
              </a:spcAft>
            </a:pPr>
            <a:r>
              <a:rPr lang="en-US" sz="1600" dirty="0">
                <a:solidFill>
                  <a:schemeClr val="bg1"/>
                </a:solidFill>
                <a:latin typeface="Myriad Pro Light" panose="020B0403030403020204" pitchFamily="34" charset="0"/>
              </a:rPr>
              <a:t>The point is that email is a huge source of risk – but it’s not just targeted attacks we have to worry about….</a:t>
            </a:r>
          </a:p>
        </p:txBody>
      </p:sp>
    </p:spTree>
    <p:extLst>
      <p:ext uri="{BB962C8B-B14F-4D97-AF65-F5344CB8AC3E}">
        <p14:creationId xmlns:p14="http://schemas.microsoft.com/office/powerpoint/2010/main" val="91557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9EC54-2322-2145-944E-76A12094D9F6}"/>
              </a:ext>
            </a:extLst>
          </p:cNvPr>
          <p:cNvPicPr>
            <a:picLocks noChangeAspect="1"/>
          </p:cNvPicPr>
          <p:nvPr/>
        </p:nvPicPr>
        <p:blipFill>
          <a:blip r:embed="rId2"/>
          <a:stretch>
            <a:fillRect/>
          </a:stretch>
        </p:blipFill>
        <p:spPr>
          <a:xfrm>
            <a:off x="10205" y="0"/>
            <a:ext cx="9123590" cy="5143500"/>
          </a:xfrm>
          <a:prstGeom prst="rect">
            <a:avLst/>
          </a:prstGeom>
        </p:spPr>
      </p:pic>
      <p:sp>
        <p:nvSpPr>
          <p:cNvPr id="4" name="Rectangle 3">
            <a:extLst>
              <a:ext uri="{FF2B5EF4-FFF2-40B4-BE49-F238E27FC236}">
                <a16:creationId xmlns:a16="http://schemas.microsoft.com/office/drawing/2014/main" id="{091EF64B-4BB2-BE45-807A-21DA7D8F6B2E}"/>
              </a:ext>
            </a:extLst>
          </p:cNvPr>
          <p:cNvSpPr/>
          <p:nvPr/>
        </p:nvSpPr>
        <p:spPr>
          <a:xfrm>
            <a:off x="6773"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yriad Pro Light" charset="0"/>
              <a:ea typeface="Myriad Pro Light" charset="0"/>
              <a:cs typeface="Myriad Pro Light" charset="0"/>
            </a:endParaRPr>
          </a:p>
        </p:txBody>
      </p:sp>
      <p:sp>
        <p:nvSpPr>
          <p:cNvPr id="2" name="Title 1">
            <a:extLst>
              <a:ext uri="{FF2B5EF4-FFF2-40B4-BE49-F238E27FC236}">
                <a16:creationId xmlns:a16="http://schemas.microsoft.com/office/drawing/2014/main" id="{3E5156A3-5EF6-924C-A4D2-A02F835EF392}"/>
              </a:ext>
            </a:extLst>
          </p:cNvPr>
          <p:cNvSpPr>
            <a:spLocks noGrp="1"/>
          </p:cNvSpPr>
          <p:nvPr>
            <p:ph type="title"/>
          </p:nvPr>
        </p:nvSpPr>
        <p:spPr/>
        <p:txBody>
          <a:bodyPr/>
          <a:lstStyle/>
          <a:p>
            <a:r>
              <a:rPr lang="en-US" dirty="0"/>
              <a:t>Threats Stay The Same</a:t>
            </a:r>
          </a:p>
        </p:txBody>
      </p:sp>
    </p:spTree>
    <p:extLst>
      <p:ext uri="{BB962C8B-B14F-4D97-AF65-F5344CB8AC3E}">
        <p14:creationId xmlns:p14="http://schemas.microsoft.com/office/powerpoint/2010/main" val="519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0958" b="10958"/>
          <a:stretch/>
        </p:blipFill>
        <p:spPr>
          <a:xfrm>
            <a:off x="0" y="0"/>
            <a:ext cx="9144000" cy="5143500"/>
          </a:xfrm>
          <a:prstGeom prst="rect">
            <a:avLst/>
          </a:prstGeom>
        </p:spPr>
      </p:pic>
      <p:sp>
        <p:nvSpPr>
          <p:cNvPr id="20" name="Rectangle 19"/>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17" name="Title 16"/>
          <p:cNvSpPr>
            <a:spLocks noGrp="1"/>
          </p:cNvSpPr>
          <p:nvPr>
            <p:ph type="title"/>
          </p:nvPr>
        </p:nvSpPr>
        <p:spPr/>
        <p:txBody>
          <a:bodyPr>
            <a:normAutofit/>
          </a:bodyPr>
          <a:lstStyle/>
          <a:p>
            <a:r>
              <a:rPr lang="en-US" dirty="0"/>
              <a:t>Threats stay the same!</a:t>
            </a:r>
          </a:p>
        </p:txBody>
      </p:sp>
      <p:pic>
        <p:nvPicPr>
          <p:cNvPr id="7" name="Picture 6"/>
          <p:cNvPicPr>
            <a:picLocks noChangeAspect="1"/>
          </p:cNvPicPr>
          <p:nvPr/>
        </p:nvPicPr>
        <p:blipFill rotWithShape="1">
          <a:blip r:embed="rId4"/>
          <a:srcRect b="36210"/>
          <a:stretch/>
        </p:blipFill>
        <p:spPr>
          <a:xfrm>
            <a:off x="0" y="0"/>
            <a:ext cx="9144000" cy="5143500"/>
          </a:xfrm>
          <a:prstGeom prst="rect">
            <a:avLst/>
          </a:prstGeom>
        </p:spPr>
      </p:pic>
      <p:sp>
        <p:nvSpPr>
          <p:cNvPr id="6" name="Rectangle 5">
            <a:extLst>
              <a:ext uri="{FF2B5EF4-FFF2-40B4-BE49-F238E27FC236}">
                <a16:creationId xmlns:a16="http://schemas.microsoft.com/office/drawing/2014/main" id="{B0502D38-5D1D-9040-9C8F-1388783FAF38}"/>
              </a:ext>
            </a:extLst>
          </p:cNvPr>
          <p:cNvSpPr/>
          <p:nvPr/>
        </p:nvSpPr>
        <p:spPr>
          <a:xfrm>
            <a:off x="-1042"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yriad Pro Light" charset="0"/>
              <a:ea typeface="Myriad Pro Light" charset="0"/>
              <a:cs typeface="Myriad Pro Light" charset="0"/>
            </a:endParaRPr>
          </a:p>
        </p:txBody>
      </p:sp>
    </p:spTree>
    <p:extLst>
      <p:ext uri="{BB962C8B-B14F-4D97-AF65-F5344CB8AC3E}">
        <p14:creationId xmlns:p14="http://schemas.microsoft.com/office/powerpoint/2010/main" val="118364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0958" b="10958"/>
          <a:stretch/>
        </p:blipFill>
        <p:spPr>
          <a:xfrm>
            <a:off x="0" y="0"/>
            <a:ext cx="9144000" cy="5143500"/>
          </a:xfrm>
          <a:prstGeom prst="rect">
            <a:avLst/>
          </a:prstGeom>
        </p:spPr>
      </p:pic>
      <p:sp>
        <p:nvSpPr>
          <p:cNvPr id="20" name="Rectangle 19"/>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17" name="Title 16"/>
          <p:cNvSpPr>
            <a:spLocks noGrp="1"/>
          </p:cNvSpPr>
          <p:nvPr>
            <p:ph type="title"/>
          </p:nvPr>
        </p:nvSpPr>
        <p:spPr/>
        <p:txBody>
          <a:bodyPr>
            <a:normAutofit/>
          </a:bodyPr>
          <a:lstStyle/>
          <a:p>
            <a:r>
              <a:rPr lang="en-US" dirty="0"/>
              <a:t>Threats stay the same!</a:t>
            </a:r>
          </a:p>
        </p:txBody>
      </p:sp>
      <p:pic>
        <p:nvPicPr>
          <p:cNvPr id="11" name="Picture 10" descr="Image result for windows server 2016 bs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A2776D-FDC0-2C46-A30C-0BC625D9A619}"/>
              </a:ext>
            </a:extLst>
          </p:cNvPr>
          <p:cNvSpPr/>
          <p:nvPr/>
        </p:nvSpPr>
        <p:spPr>
          <a:xfrm>
            <a:off x="6773"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yriad Pro Light" charset="0"/>
              <a:ea typeface="Myriad Pro Light" charset="0"/>
              <a:cs typeface="Myriad Pro Light" charset="0"/>
            </a:endParaRPr>
          </a:p>
        </p:txBody>
      </p:sp>
    </p:spTree>
    <p:extLst>
      <p:ext uri="{BB962C8B-B14F-4D97-AF65-F5344CB8AC3E}">
        <p14:creationId xmlns:p14="http://schemas.microsoft.com/office/powerpoint/2010/main" val="3415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3689"/>
          <a:stretch/>
        </p:blipFill>
        <p:spPr>
          <a:xfrm>
            <a:off x="0" y="0"/>
            <a:ext cx="9144000" cy="5143500"/>
          </a:xfrm>
          <a:prstGeom prst="rect">
            <a:avLst/>
          </a:prstGeom>
        </p:spPr>
      </p:pic>
      <p:sp>
        <p:nvSpPr>
          <p:cNvPr id="5" name="Rectangle 4"/>
          <p:cNvSpPr/>
          <p:nvPr/>
        </p:nvSpPr>
        <p:spPr>
          <a:xfrm>
            <a:off x="-1042"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yriad Pro Light" charset="0"/>
              <a:ea typeface="Myriad Pro Light" charset="0"/>
              <a:cs typeface="Myriad Pro Light" charset="0"/>
            </a:endParaRPr>
          </a:p>
        </p:txBody>
      </p:sp>
    </p:spTree>
    <p:extLst>
      <p:ext uri="{BB962C8B-B14F-4D97-AF65-F5344CB8AC3E}">
        <p14:creationId xmlns:p14="http://schemas.microsoft.com/office/powerpoint/2010/main" val="35889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0958" b="10958"/>
          <a:stretch/>
        </p:blipFill>
        <p:spPr>
          <a:xfrm>
            <a:off x="0" y="0"/>
            <a:ext cx="9144000" cy="5143500"/>
          </a:xfrm>
          <a:prstGeom prst="rect">
            <a:avLst/>
          </a:prstGeom>
        </p:spPr>
      </p:pic>
      <p:sp>
        <p:nvSpPr>
          <p:cNvPr id="20" name="Rectangle 19"/>
          <p:cNvSpPr/>
          <p:nvPr/>
        </p:nvSpPr>
        <p:spPr>
          <a:xfrm>
            <a:off x="0" y="0"/>
            <a:ext cx="9144000"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HelveticaNeueLT Std Thin" panose="020B0403020202020204" pitchFamily="34" charset="0"/>
            </a:endParaRPr>
          </a:p>
        </p:txBody>
      </p:sp>
      <p:sp>
        <p:nvSpPr>
          <p:cNvPr id="17" name="Title 16"/>
          <p:cNvSpPr>
            <a:spLocks noGrp="1"/>
          </p:cNvSpPr>
          <p:nvPr>
            <p:ph type="title"/>
          </p:nvPr>
        </p:nvSpPr>
        <p:spPr/>
        <p:txBody>
          <a:bodyPr>
            <a:normAutofit/>
          </a:bodyPr>
          <a:lstStyle/>
          <a:p>
            <a:r>
              <a:rPr lang="en-US" dirty="0"/>
              <a:t>Threats stay the same!</a:t>
            </a:r>
          </a:p>
        </p:txBody>
      </p:sp>
      <p:pic>
        <p:nvPicPr>
          <p:cNvPr id="6" name="Picture 5"/>
          <p:cNvPicPr>
            <a:picLocks noChangeAspect="1"/>
          </p:cNvPicPr>
          <p:nvPr/>
        </p:nvPicPr>
        <p:blipFill rotWithShape="1">
          <a:blip r:embed="rId4"/>
          <a:srcRect l="50301" t="9128" r="1788" b="3535"/>
          <a:stretch/>
        </p:blipFill>
        <p:spPr>
          <a:xfrm>
            <a:off x="0" y="0"/>
            <a:ext cx="9144000" cy="5143500"/>
          </a:xfrm>
          <a:prstGeom prst="rect">
            <a:avLst/>
          </a:prstGeom>
        </p:spPr>
      </p:pic>
      <p:sp>
        <p:nvSpPr>
          <p:cNvPr id="7" name="Rectangle 6">
            <a:extLst>
              <a:ext uri="{FF2B5EF4-FFF2-40B4-BE49-F238E27FC236}">
                <a16:creationId xmlns:a16="http://schemas.microsoft.com/office/drawing/2014/main" id="{145D7617-3D7C-CA4C-A910-AEBB89EC0DE6}"/>
              </a:ext>
            </a:extLst>
          </p:cNvPr>
          <p:cNvSpPr/>
          <p:nvPr/>
        </p:nvSpPr>
        <p:spPr>
          <a:xfrm>
            <a:off x="0"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yriad Pro Light" charset="0"/>
              <a:ea typeface="Myriad Pro Light" charset="0"/>
              <a:cs typeface="Myriad Pro Light" charset="0"/>
            </a:endParaRPr>
          </a:p>
        </p:txBody>
      </p:sp>
    </p:spTree>
    <p:extLst>
      <p:ext uri="{BB962C8B-B14F-4D97-AF65-F5344CB8AC3E}">
        <p14:creationId xmlns:p14="http://schemas.microsoft.com/office/powerpoint/2010/main" val="239777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47532"/>
            <a:ext cx="9144000" cy="1195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err="1">
              <a:solidFill>
                <a:schemeClr val="bg1"/>
              </a:solidFill>
              <a:latin typeface="Myriad Pro Light" panose="020B0403030403020204" pitchFamily="34" charset="0"/>
            </a:endParaRPr>
          </a:p>
        </p:txBody>
      </p:sp>
      <p:pic>
        <p:nvPicPr>
          <p:cNvPr id="4" name="Picture 3"/>
          <p:cNvPicPr>
            <a:picLocks noChangeAspect="1"/>
          </p:cNvPicPr>
          <p:nvPr/>
        </p:nvPicPr>
        <p:blipFill rotWithShape="1">
          <a:blip r:embed="rId3"/>
          <a:srcRect b="57290"/>
          <a:stretch/>
        </p:blipFill>
        <p:spPr>
          <a:xfrm>
            <a:off x="0" y="0"/>
            <a:ext cx="9144000" cy="4059381"/>
          </a:xfrm>
          <a:prstGeom prst="rect">
            <a:avLst/>
          </a:prstGeom>
        </p:spPr>
      </p:pic>
      <p:sp>
        <p:nvSpPr>
          <p:cNvPr id="5" name="Rectangle 4"/>
          <p:cNvSpPr/>
          <p:nvPr/>
        </p:nvSpPr>
        <p:spPr>
          <a:xfrm>
            <a:off x="-1042" y="0"/>
            <a:ext cx="9144000" cy="51435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yriad Pro Light" charset="0"/>
              <a:ea typeface="Myriad Pro Light" charset="0"/>
              <a:cs typeface="Myriad Pro Light" charset="0"/>
            </a:endParaRPr>
          </a:p>
        </p:txBody>
      </p:sp>
    </p:spTree>
    <p:extLst>
      <p:ext uri="{BB962C8B-B14F-4D97-AF65-F5344CB8AC3E}">
        <p14:creationId xmlns:p14="http://schemas.microsoft.com/office/powerpoint/2010/main" val="313750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A96BBF4-05CE-0D41-92E6-6437A64D9ACF}"/>
              </a:ext>
            </a:extLst>
          </p:cNvPr>
          <p:cNvGrpSpPr/>
          <p:nvPr/>
        </p:nvGrpSpPr>
        <p:grpSpPr>
          <a:xfrm>
            <a:off x="-47374" y="601346"/>
            <a:ext cx="5562600" cy="3940808"/>
            <a:chOff x="-236566" y="798689"/>
            <a:chExt cx="5562600" cy="3940808"/>
          </a:xfrm>
        </p:grpSpPr>
        <p:graphicFrame>
          <p:nvGraphicFramePr>
            <p:cNvPr id="14" name="Chart 13">
              <a:extLst>
                <a:ext uri="{FF2B5EF4-FFF2-40B4-BE49-F238E27FC236}">
                  <a16:creationId xmlns:a16="http://schemas.microsoft.com/office/drawing/2014/main" id="{7947EE1C-BEE7-4B42-9501-C89A337A12B1}"/>
                </a:ext>
              </a:extLst>
            </p:cNvPr>
            <p:cNvGraphicFramePr/>
            <p:nvPr>
              <p:extLst/>
            </p:nvPr>
          </p:nvGraphicFramePr>
          <p:xfrm>
            <a:off x="-236566" y="798689"/>
            <a:ext cx="5562600" cy="394080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F08EB5B2-7F9E-4C33-9EA1-87E57EAF4573}"/>
                </a:ext>
              </a:extLst>
            </p:cNvPr>
            <p:cNvSpPr txBox="1"/>
            <p:nvPr/>
          </p:nvSpPr>
          <p:spPr>
            <a:xfrm>
              <a:off x="1483632" y="1838069"/>
              <a:ext cx="2500312" cy="1862048"/>
            </a:xfrm>
            <a:prstGeom prst="rect">
              <a:avLst/>
            </a:prstGeom>
            <a:noFill/>
          </p:spPr>
          <p:txBody>
            <a:bodyPr wrap="square" rtlCol="0">
              <a:spAutoFit/>
            </a:bodyPr>
            <a:lstStyle/>
            <a:p>
              <a:pPr>
                <a:spcAft>
                  <a:spcPts val="600"/>
                </a:spcAft>
              </a:pPr>
              <a:r>
                <a:rPr lang="en-US" sz="11500" dirty="0">
                  <a:solidFill>
                    <a:schemeClr val="bg1"/>
                  </a:solidFill>
                  <a:latin typeface="Myriad Pro Light" panose="020B0403030403020204" pitchFamily="34" charset="0"/>
                </a:rPr>
                <a:t>60</a:t>
              </a:r>
              <a:r>
                <a:rPr lang="en-US" sz="4000" dirty="0">
                  <a:solidFill>
                    <a:schemeClr val="bg1"/>
                  </a:solidFill>
                  <a:latin typeface="Myriad Pro Light" panose="020B0403030403020204" pitchFamily="34" charset="0"/>
                </a:rPr>
                <a:t>%</a:t>
              </a:r>
              <a:endParaRPr lang="en-US" sz="8000" dirty="0">
                <a:solidFill>
                  <a:schemeClr val="bg1"/>
                </a:solidFill>
                <a:latin typeface="Myriad Pro Light" panose="020B0403030403020204" pitchFamily="34" charset="0"/>
              </a:endParaRPr>
            </a:p>
          </p:txBody>
        </p:sp>
      </p:grpSp>
      <p:sp>
        <p:nvSpPr>
          <p:cNvPr id="18" name="Rectangle 17">
            <a:extLst>
              <a:ext uri="{FF2B5EF4-FFF2-40B4-BE49-F238E27FC236}">
                <a16:creationId xmlns:a16="http://schemas.microsoft.com/office/drawing/2014/main" id="{9BE6F0A1-7502-4D70-A16C-7D8B6355410F}"/>
              </a:ext>
            </a:extLst>
          </p:cNvPr>
          <p:cNvSpPr/>
          <p:nvPr/>
        </p:nvSpPr>
        <p:spPr>
          <a:xfrm>
            <a:off x="3598068" y="3397623"/>
            <a:ext cx="6343650" cy="276999"/>
          </a:xfrm>
          <a:prstGeom prst="rect">
            <a:avLst/>
          </a:prstGeom>
        </p:spPr>
        <p:txBody>
          <a:bodyPr wrap="square" anchor="t">
            <a:spAutoFit/>
          </a:bodyPr>
          <a:lstStyle/>
          <a:p>
            <a:pPr algn="ctr"/>
            <a:r>
              <a:rPr lang="en-US" sz="1200" i="1" dirty="0">
                <a:solidFill>
                  <a:schemeClr val="tx1">
                    <a:lumMod val="65000"/>
                    <a:lumOff val="35000"/>
                  </a:schemeClr>
                </a:solidFill>
              </a:rPr>
              <a:t>-National Archives &amp; Records Administration in Washington</a:t>
            </a:r>
            <a:endParaRPr lang="en-US" sz="1200" i="1" dirty="0">
              <a:solidFill>
                <a:schemeClr val="tx1">
                  <a:lumMod val="65000"/>
                  <a:lumOff val="35000"/>
                </a:schemeClr>
              </a:solidFill>
              <a:cs typeface="Calibri"/>
            </a:endParaRPr>
          </a:p>
        </p:txBody>
      </p:sp>
      <p:sp>
        <p:nvSpPr>
          <p:cNvPr id="2" name="TextBox 1">
            <a:extLst>
              <a:ext uri="{FF2B5EF4-FFF2-40B4-BE49-F238E27FC236}">
                <a16:creationId xmlns:a16="http://schemas.microsoft.com/office/drawing/2014/main" id="{1A7C6636-8985-3548-A62A-E8544C205E12}"/>
              </a:ext>
            </a:extLst>
          </p:cNvPr>
          <p:cNvSpPr txBox="1"/>
          <p:nvPr/>
        </p:nvSpPr>
        <p:spPr>
          <a:xfrm>
            <a:off x="4859748" y="1573858"/>
            <a:ext cx="3944320" cy="1815882"/>
          </a:xfrm>
          <a:prstGeom prst="rect">
            <a:avLst/>
          </a:prstGeom>
          <a:noFill/>
        </p:spPr>
        <p:txBody>
          <a:bodyPr wrap="square" rtlCol="0">
            <a:spAutoFit/>
          </a:bodyPr>
          <a:lstStyle/>
          <a:p>
            <a:pPr>
              <a:spcAft>
                <a:spcPts val="600"/>
              </a:spcAft>
            </a:pPr>
            <a:r>
              <a:rPr lang="en-US" sz="2800" dirty="0">
                <a:solidFill>
                  <a:schemeClr val="bg1"/>
                </a:solidFill>
                <a:latin typeface="Myriad Pro Light" panose="020B0403030403020204" pitchFamily="34" charset="0"/>
              </a:rPr>
              <a:t>of companies that lose their data will </a:t>
            </a:r>
            <a:r>
              <a:rPr lang="en-US" sz="2800" b="1" dirty="0">
                <a:solidFill>
                  <a:schemeClr val="accent2"/>
                </a:solidFill>
                <a:latin typeface="Myriad Pro Light" panose="020B0403030403020204" pitchFamily="34" charset="0"/>
              </a:rPr>
              <a:t>shut down </a:t>
            </a:r>
            <a:r>
              <a:rPr lang="en-US" sz="2800" b="1" dirty="0">
                <a:solidFill>
                  <a:schemeClr val="accent1"/>
                </a:solidFill>
                <a:latin typeface="Myriad Pro Light" panose="020B0403030403020204" pitchFamily="34" charset="0"/>
              </a:rPr>
              <a:t>within six months </a:t>
            </a:r>
            <a:r>
              <a:rPr lang="en-US" sz="2800" dirty="0">
                <a:solidFill>
                  <a:schemeClr val="bg1"/>
                </a:solidFill>
                <a:latin typeface="Myriad Pro Light" panose="020B0403030403020204" pitchFamily="34" charset="0"/>
              </a:rPr>
              <a:t>of the data loss disaster</a:t>
            </a:r>
          </a:p>
        </p:txBody>
      </p:sp>
    </p:spTree>
    <p:extLst>
      <p:ext uri="{BB962C8B-B14F-4D97-AF65-F5344CB8AC3E}">
        <p14:creationId xmlns:p14="http://schemas.microsoft.com/office/powerpoint/2010/main" val="33121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6A230-2995-004D-9A2B-5E82F7992DE9}"/>
              </a:ext>
            </a:extLst>
          </p:cNvPr>
          <p:cNvSpPr>
            <a:spLocks noGrp="1"/>
          </p:cNvSpPr>
          <p:nvPr>
            <p:ph type="title"/>
          </p:nvPr>
        </p:nvSpPr>
        <p:spPr>
          <a:xfrm>
            <a:off x="395111" y="1806222"/>
            <a:ext cx="8353778" cy="1615635"/>
          </a:xfrm>
        </p:spPr>
        <p:txBody>
          <a:bodyPr>
            <a:normAutofit/>
          </a:bodyPr>
          <a:lstStyle/>
          <a:p>
            <a:r>
              <a:rPr lang="en-US" sz="3300" dirty="0"/>
              <a:t>No matter what, </a:t>
            </a:r>
            <a:r>
              <a:rPr lang="en-US" sz="3300" b="1" dirty="0">
                <a:solidFill>
                  <a:schemeClr val="accent1"/>
                </a:solidFill>
              </a:rPr>
              <a:t>data</a:t>
            </a:r>
            <a:r>
              <a:rPr lang="en-US" sz="3300" dirty="0"/>
              <a:t> still needs to be </a:t>
            </a:r>
            <a:r>
              <a:rPr lang="en-US" sz="3300" b="1" dirty="0">
                <a:solidFill>
                  <a:schemeClr val="accent2"/>
                </a:solidFill>
              </a:rPr>
              <a:t>protected</a:t>
            </a:r>
          </a:p>
        </p:txBody>
      </p:sp>
    </p:spTree>
    <p:extLst>
      <p:ext uri="{BB962C8B-B14F-4D97-AF65-F5344CB8AC3E}">
        <p14:creationId xmlns:p14="http://schemas.microsoft.com/office/powerpoint/2010/main" val="2079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rotWithShape="1">
          <a:blip r:embed="rId3" cstate="screen">
            <a:alphaModFix amt="78000"/>
            <a:extLst>
              <a:ext uri="{28A0092B-C50C-407E-A947-70E740481C1C}">
                <a14:useLocalDpi xmlns:a14="http://schemas.microsoft.com/office/drawing/2010/main"/>
              </a:ext>
            </a:extLst>
          </a:blip>
          <a:srcRect r="7079"/>
          <a:stretch/>
        </p:blipFill>
        <p:spPr>
          <a:xfrm>
            <a:off x="3049523" y="1"/>
            <a:ext cx="3049525" cy="5143499"/>
          </a:xfrm>
          <a:prstGeom prst="rect">
            <a:avLst/>
          </a:prstGeom>
          <a:effectLst/>
        </p:spPr>
      </p:pic>
      <p:pic>
        <p:nvPicPr>
          <p:cNvPr id="14" name="Picture 13"/>
          <p:cNvPicPr>
            <a:picLocks noChangeAspect="1"/>
          </p:cNvPicPr>
          <p:nvPr/>
        </p:nvPicPr>
        <p:blipFill rotWithShape="1">
          <a:blip r:embed="rId4" cstate="print">
            <a:alphaModFix amt="87000"/>
            <a:extLst>
              <a:ext uri="{28A0092B-C50C-407E-A947-70E740481C1C}">
                <a14:useLocalDpi xmlns:a14="http://schemas.microsoft.com/office/drawing/2010/main"/>
              </a:ext>
            </a:extLst>
          </a:blip>
          <a:srcRect/>
          <a:stretch/>
        </p:blipFill>
        <p:spPr>
          <a:xfrm>
            <a:off x="6099048" y="-2"/>
            <a:ext cx="3044952" cy="514349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3044952" cy="5143499"/>
          </a:xfrm>
          <a:prstGeom prst="rect">
            <a:avLst/>
          </a:prstGeom>
        </p:spPr>
      </p:pic>
      <p:sp>
        <p:nvSpPr>
          <p:cNvPr id="18" name="TextBox 17"/>
          <p:cNvSpPr txBox="1"/>
          <p:nvPr/>
        </p:nvSpPr>
        <p:spPr>
          <a:xfrm>
            <a:off x="572128" y="3864543"/>
            <a:ext cx="1867883" cy="1015663"/>
          </a:xfrm>
          <a:prstGeom prst="rect">
            <a:avLst/>
          </a:prstGeom>
          <a:noFill/>
        </p:spPr>
        <p:txBody>
          <a:bodyPr wrap="none" rtlCol="0">
            <a:spAutoFit/>
          </a:bodyPr>
          <a:lstStyle/>
          <a:p>
            <a:pPr algn="ctr">
              <a:spcAft>
                <a:spcPts val="600"/>
              </a:spcAft>
            </a:pP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Data</a:t>
            </a:r>
            <a:b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b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C</a:t>
            </a:r>
            <a:r>
              <a:rPr lang="en-US" sz="3000" b="0" i="0" dirty="0">
                <a:solidFill>
                  <a:schemeClr val="bg1"/>
                </a:solidFill>
                <a:effectLst>
                  <a:glow rad="25400">
                    <a:schemeClr val="tx1">
                      <a:alpha val="40000"/>
                    </a:schemeClr>
                  </a:glow>
                </a:effectLst>
                <a:latin typeface="Calibri Light" panose="020F0302020204030204" pitchFamily="34" charset="0"/>
                <a:cs typeface="Calibri Light" panose="020F0302020204030204" pitchFamily="34" charset="0"/>
              </a:rPr>
              <a:t>or</a:t>
            </a: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ruption</a:t>
            </a:r>
          </a:p>
        </p:txBody>
      </p:sp>
      <p:sp>
        <p:nvSpPr>
          <p:cNvPr id="20" name="TextBox 19"/>
          <p:cNvSpPr txBox="1"/>
          <p:nvPr/>
        </p:nvSpPr>
        <p:spPr>
          <a:xfrm>
            <a:off x="3706993" y="3402878"/>
            <a:ext cx="1704634" cy="1477328"/>
          </a:xfrm>
          <a:prstGeom prst="rect">
            <a:avLst/>
          </a:prstGeom>
          <a:noFill/>
        </p:spPr>
        <p:txBody>
          <a:bodyPr wrap="none" rtlCol="0">
            <a:spAutoFit/>
          </a:bodyPr>
          <a:lstStyle/>
          <a:p>
            <a:pPr algn="ctr">
              <a:spcAft>
                <a:spcPts val="600"/>
              </a:spcAft>
            </a:pP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Advanced</a:t>
            </a:r>
            <a:b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b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Persistent</a:t>
            </a:r>
            <a:b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b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Threats</a:t>
            </a:r>
          </a:p>
        </p:txBody>
      </p:sp>
      <p:sp>
        <p:nvSpPr>
          <p:cNvPr id="21" name="TextBox 20"/>
          <p:cNvSpPr txBox="1"/>
          <p:nvPr/>
        </p:nvSpPr>
        <p:spPr>
          <a:xfrm>
            <a:off x="6520191" y="4326208"/>
            <a:ext cx="2176300" cy="553998"/>
          </a:xfrm>
          <a:prstGeom prst="rect">
            <a:avLst/>
          </a:prstGeom>
          <a:noFill/>
        </p:spPr>
        <p:txBody>
          <a:bodyPr wrap="none" rtlCol="0">
            <a:spAutoFit/>
          </a:bodyPr>
          <a:lstStyle/>
          <a:p>
            <a:pPr algn="ctr">
              <a:spcAft>
                <a:spcPts val="600"/>
              </a:spcAft>
            </a:pPr>
            <a:r>
              <a:rPr lang="en-US" sz="3000" b="0" i="0" dirty="0">
                <a:solidFill>
                  <a:schemeClr val="bg1"/>
                </a:solidFill>
                <a:effectLst>
                  <a:glow rad="12700">
                    <a:schemeClr val="tx1">
                      <a:alpha val="40000"/>
                    </a:schemeClr>
                  </a:glow>
                </a:effectLst>
                <a:latin typeface="Calibri Light" panose="020F0302020204030204" pitchFamily="34" charset="0"/>
                <a:cs typeface="Calibri Light" panose="020F0302020204030204" pitchFamily="34" charset="0"/>
              </a:rPr>
              <a:t>Human Error</a:t>
            </a:r>
          </a:p>
        </p:txBody>
      </p:sp>
    </p:spTree>
    <p:extLst>
      <p:ext uri="{BB962C8B-B14F-4D97-AF65-F5344CB8AC3E}">
        <p14:creationId xmlns:p14="http://schemas.microsoft.com/office/powerpoint/2010/main" val="1239077129"/>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B859-7A93-1B41-B2C1-1D711A3A29D9}"/>
              </a:ext>
            </a:extLst>
          </p:cNvPr>
          <p:cNvSpPr>
            <a:spLocks noGrp="1"/>
          </p:cNvSpPr>
          <p:nvPr>
            <p:ph type="title"/>
          </p:nvPr>
        </p:nvSpPr>
        <p:spPr/>
        <p:txBody>
          <a:bodyPr>
            <a:noAutofit/>
          </a:bodyPr>
          <a:lstStyle/>
          <a:p>
            <a:r>
              <a:rPr lang="en-US" sz="2800" dirty="0"/>
              <a:t>Barracuda is </a:t>
            </a:r>
            <a:r>
              <a:rPr lang="en-US" sz="2800" b="1" dirty="0"/>
              <a:t>the</a:t>
            </a:r>
            <a:r>
              <a:rPr lang="en-US" sz="2800" dirty="0"/>
              <a:t> Data Protection Company</a:t>
            </a:r>
          </a:p>
        </p:txBody>
      </p:sp>
      <p:sp>
        <p:nvSpPr>
          <p:cNvPr id="3" name="Content Placeholder 2">
            <a:extLst>
              <a:ext uri="{FF2B5EF4-FFF2-40B4-BE49-F238E27FC236}">
                <a16:creationId xmlns:a16="http://schemas.microsoft.com/office/drawing/2014/main" id="{EB3041DA-68AF-404A-84C1-96B8374DFB5B}"/>
              </a:ext>
            </a:extLst>
          </p:cNvPr>
          <p:cNvSpPr>
            <a:spLocks noGrp="1"/>
          </p:cNvSpPr>
          <p:nvPr>
            <p:ph idx="1"/>
          </p:nvPr>
        </p:nvSpPr>
        <p:spPr/>
        <p:txBody>
          <a:bodyPr>
            <a:normAutofit/>
          </a:bodyPr>
          <a:lstStyle/>
          <a:p>
            <a:pPr marL="457200" indent="-457200">
              <a:buClr>
                <a:schemeClr val="bg1"/>
              </a:buClr>
              <a:buFont typeface="Arial" panose="020B0604020202020204" pitchFamily="34" charset="0"/>
              <a:buChar char="•"/>
            </a:pPr>
            <a:r>
              <a:rPr lang="en-US" sz="2400" dirty="0">
                <a:solidFill>
                  <a:schemeClr val="bg1">
                    <a:lumMod val="75000"/>
                  </a:schemeClr>
                </a:solidFill>
              </a:rPr>
              <a:t>Worldwide unit volume leader </a:t>
            </a:r>
            <a:r>
              <a:rPr lang="en-US" sz="2400" b="1" dirty="0">
                <a:solidFill>
                  <a:schemeClr val="accent2"/>
                </a:solidFill>
              </a:rPr>
              <a:t>22 quarters </a:t>
            </a:r>
            <a:r>
              <a:rPr lang="en-US" sz="2400" dirty="0">
                <a:solidFill>
                  <a:schemeClr val="bg1">
                    <a:lumMod val="75000"/>
                  </a:schemeClr>
                </a:solidFill>
              </a:rPr>
              <a:t>in a row</a:t>
            </a:r>
          </a:p>
          <a:p>
            <a:pPr marL="457200" indent="-457200">
              <a:buClr>
                <a:schemeClr val="bg1"/>
              </a:buClr>
              <a:buFont typeface="Arial" panose="020B0604020202020204" pitchFamily="34" charset="0"/>
              <a:buChar char="•"/>
            </a:pPr>
            <a:r>
              <a:rPr lang="en-US" sz="2400" dirty="0">
                <a:solidFill>
                  <a:schemeClr val="bg1">
                    <a:lumMod val="75000"/>
                  </a:schemeClr>
                </a:solidFill>
              </a:rPr>
              <a:t>Over </a:t>
            </a:r>
            <a:r>
              <a:rPr lang="en-US" sz="2400" b="1" dirty="0">
                <a:solidFill>
                  <a:schemeClr val="accent1"/>
                </a:solidFill>
              </a:rPr>
              <a:t>39,000</a:t>
            </a:r>
            <a:r>
              <a:rPr lang="en-US" sz="2400" dirty="0">
                <a:solidFill>
                  <a:schemeClr val="accent2"/>
                </a:solidFill>
              </a:rPr>
              <a:t> </a:t>
            </a:r>
            <a:r>
              <a:rPr lang="en-US" sz="2400" dirty="0">
                <a:solidFill>
                  <a:schemeClr val="bg1">
                    <a:lumMod val="75000"/>
                  </a:schemeClr>
                </a:solidFill>
              </a:rPr>
              <a:t>active</a:t>
            </a:r>
            <a:r>
              <a:rPr lang="en-US" sz="2400" dirty="0">
                <a:solidFill>
                  <a:schemeClr val="accent2"/>
                </a:solidFill>
              </a:rPr>
              <a:t> </a:t>
            </a:r>
            <a:r>
              <a:rPr lang="en-US" sz="2400" dirty="0">
                <a:solidFill>
                  <a:schemeClr val="bg1">
                    <a:lumMod val="75000"/>
                  </a:schemeClr>
                </a:solidFill>
              </a:rPr>
              <a:t>backup appliances deployed</a:t>
            </a:r>
          </a:p>
          <a:p>
            <a:pPr marL="457200" indent="-457200">
              <a:buClr>
                <a:schemeClr val="bg1"/>
              </a:buClr>
              <a:buFont typeface="Arial" panose="020B0604020202020204" pitchFamily="34" charset="0"/>
              <a:buChar char="•"/>
            </a:pPr>
            <a:r>
              <a:rPr lang="en-US" sz="2400" dirty="0">
                <a:solidFill>
                  <a:schemeClr val="bg1">
                    <a:lumMod val="85000"/>
                  </a:schemeClr>
                </a:solidFill>
              </a:rPr>
              <a:t>Protecting</a:t>
            </a:r>
            <a:r>
              <a:rPr lang="en-US" sz="2400" dirty="0"/>
              <a:t> </a:t>
            </a:r>
            <a:r>
              <a:rPr lang="en-US" sz="2400" b="1" dirty="0">
                <a:solidFill>
                  <a:schemeClr val="accent2"/>
                </a:solidFill>
              </a:rPr>
              <a:t>215,000 servers </a:t>
            </a:r>
            <a:r>
              <a:rPr lang="en-US" sz="2400" dirty="0">
                <a:solidFill>
                  <a:schemeClr val="bg1">
                    <a:lumMod val="75000"/>
                  </a:schemeClr>
                </a:solidFill>
              </a:rPr>
              <a:t>worldwide</a:t>
            </a:r>
          </a:p>
          <a:p>
            <a:pPr marL="457200" indent="-457200">
              <a:buClr>
                <a:schemeClr val="bg1"/>
              </a:buClr>
              <a:buFont typeface="Arial" panose="020B0604020202020204" pitchFamily="34" charset="0"/>
              <a:buChar char="•"/>
            </a:pPr>
            <a:r>
              <a:rPr lang="en-US" sz="2400" dirty="0">
                <a:solidFill>
                  <a:schemeClr val="bg1">
                    <a:lumMod val="75000"/>
                  </a:schemeClr>
                </a:solidFill>
              </a:rPr>
              <a:t>Creating </a:t>
            </a:r>
            <a:r>
              <a:rPr lang="en-US" sz="2400" b="1" dirty="0">
                <a:solidFill>
                  <a:schemeClr val="accent1"/>
                </a:solidFill>
              </a:rPr>
              <a:t>4.8 million </a:t>
            </a:r>
            <a:r>
              <a:rPr lang="en-US" sz="2400" dirty="0">
                <a:solidFill>
                  <a:schemeClr val="bg1">
                    <a:lumMod val="75000"/>
                  </a:schemeClr>
                </a:solidFill>
              </a:rPr>
              <a:t>backups a month</a:t>
            </a:r>
          </a:p>
          <a:p>
            <a:pPr marL="457200" indent="-457200">
              <a:buClr>
                <a:schemeClr val="bg1"/>
              </a:buClr>
              <a:buFont typeface="Arial" panose="020B0604020202020204" pitchFamily="34" charset="0"/>
              <a:buChar char="•"/>
            </a:pPr>
            <a:r>
              <a:rPr lang="en-US" sz="2400" dirty="0">
                <a:solidFill>
                  <a:schemeClr val="bg1">
                    <a:lumMod val="85000"/>
                  </a:schemeClr>
                </a:solidFill>
              </a:rPr>
              <a:t>Replicating</a:t>
            </a:r>
            <a:r>
              <a:rPr lang="en-US" sz="2400" dirty="0"/>
              <a:t> </a:t>
            </a:r>
            <a:r>
              <a:rPr lang="en-US" sz="2400" b="1" dirty="0">
                <a:solidFill>
                  <a:schemeClr val="accent2"/>
                </a:solidFill>
              </a:rPr>
              <a:t>365 terabytes </a:t>
            </a:r>
            <a:r>
              <a:rPr lang="en-US" sz="2400" dirty="0">
                <a:solidFill>
                  <a:schemeClr val="bg1">
                    <a:lumMod val="75000"/>
                  </a:schemeClr>
                </a:solidFill>
              </a:rPr>
              <a:t>of data every day</a:t>
            </a:r>
          </a:p>
          <a:p>
            <a:pPr marL="457200" indent="-457200">
              <a:buClr>
                <a:schemeClr val="bg1"/>
              </a:buClr>
              <a:buFont typeface="Arial" panose="020B0604020202020204" pitchFamily="34" charset="0"/>
              <a:buChar char="•"/>
            </a:pPr>
            <a:r>
              <a:rPr lang="en-US" sz="2400" dirty="0">
                <a:solidFill>
                  <a:schemeClr val="bg1">
                    <a:lumMod val="85000"/>
                  </a:schemeClr>
                </a:solidFill>
              </a:rPr>
              <a:t>Serving </a:t>
            </a:r>
            <a:r>
              <a:rPr lang="en-US" sz="2400" b="1" dirty="0">
                <a:solidFill>
                  <a:schemeClr val="accent1"/>
                </a:solidFill>
              </a:rPr>
              <a:t>40,000</a:t>
            </a:r>
            <a:r>
              <a:rPr lang="en-US" sz="2400" dirty="0">
                <a:solidFill>
                  <a:schemeClr val="accent2"/>
                </a:solidFill>
              </a:rPr>
              <a:t> </a:t>
            </a:r>
            <a:r>
              <a:rPr lang="en-US" sz="2400" dirty="0">
                <a:solidFill>
                  <a:schemeClr val="bg1">
                    <a:lumMod val="75000"/>
                  </a:schemeClr>
                </a:solidFill>
              </a:rPr>
              <a:t>customers with </a:t>
            </a:r>
            <a:r>
              <a:rPr lang="en-US" sz="2400" b="1" dirty="0">
                <a:solidFill>
                  <a:schemeClr val="accent1"/>
                </a:solidFill>
              </a:rPr>
              <a:t>90 billion </a:t>
            </a:r>
            <a:r>
              <a:rPr lang="en-US" sz="2400" dirty="0">
                <a:solidFill>
                  <a:schemeClr val="bg1">
                    <a:lumMod val="75000"/>
                  </a:schemeClr>
                </a:solidFill>
              </a:rPr>
              <a:t>messages archived</a:t>
            </a:r>
            <a:endParaRPr lang="en-US" sz="2400" dirty="0">
              <a:solidFill>
                <a:schemeClr val="accent2"/>
              </a:solidFill>
            </a:endParaRPr>
          </a:p>
        </p:txBody>
      </p:sp>
      <p:sp>
        <p:nvSpPr>
          <p:cNvPr id="4" name="TextBox 3">
            <a:extLst>
              <a:ext uri="{FF2B5EF4-FFF2-40B4-BE49-F238E27FC236}">
                <a16:creationId xmlns:a16="http://schemas.microsoft.com/office/drawing/2014/main" id="{11D46797-BD72-1B49-8DBB-39A7AB402EF3}"/>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Tree>
    <p:extLst>
      <p:ext uri="{BB962C8B-B14F-4D97-AF65-F5344CB8AC3E}">
        <p14:creationId xmlns:p14="http://schemas.microsoft.com/office/powerpoint/2010/main" val="27540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CC0971-CBEA-4A57-B295-A5F7FAC7D940}"/>
              </a:ext>
            </a:extLst>
          </p:cNvPr>
          <p:cNvGrpSpPr/>
          <p:nvPr/>
        </p:nvGrpSpPr>
        <p:grpSpPr>
          <a:xfrm>
            <a:off x="261781" y="1722500"/>
            <a:ext cx="4477365" cy="782210"/>
            <a:chOff x="4428520" y="3438368"/>
            <a:chExt cx="4477365" cy="782210"/>
          </a:xfrm>
          <a:effectLst>
            <a:glow rad="101600">
              <a:schemeClr val="bg1">
                <a:alpha val="60000"/>
              </a:schemeClr>
            </a:glow>
          </a:effectLst>
        </p:grpSpPr>
        <p:pic>
          <p:nvPicPr>
            <p:cNvPr id="14" name="Picture 13">
              <a:extLst>
                <a:ext uri="{FF2B5EF4-FFF2-40B4-BE49-F238E27FC236}">
                  <a16:creationId xmlns:a16="http://schemas.microsoft.com/office/drawing/2014/main" id="{1A1D8673-5076-49B8-B813-2EC5BD2CC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8520" y="3438368"/>
              <a:ext cx="4477365" cy="308783"/>
            </a:xfrm>
            <a:prstGeom prst="rect">
              <a:avLst/>
            </a:prstGeom>
            <a:noFill/>
            <a:ln>
              <a:noFill/>
            </a:ln>
            <a:effectLst>
              <a:outerShdw blurRad="50800" dist="76200" dir="2700000" algn="tl" rotWithShape="0">
                <a:prstClr val="black">
                  <a:alpha val="40000"/>
                </a:prstClr>
              </a:outerShdw>
            </a:effectLst>
          </p:spPr>
        </p:pic>
        <p:pic>
          <p:nvPicPr>
            <p:cNvPr id="15" name="Picture 14">
              <a:extLst>
                <a:ext uri="{FF2B5EF4-FFF2-40B4-BE49-F238E27FC236}">
                  <a16:creationId xmlns:a16="http://schemas.microsoft.com/office/drawing/2014/main" id="{0226EADC-D38E-45AA-B2D8-EA54226F9C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8520" y="3711134"/>
              <a:ext cx="4477365" cy="509444"/>
            </a:xfrm>
            <a:prstGeom prst="rect">
              <a:avLst/>
            </a:prstGeom>
            <a:noFill/>
            <a:ln>
              <a:noFill/>
            </a:ln>
            <a:effectLst>
              <a:outerShdw blurRad="50800" dist="76200" dir="2700000" algn="tl" rotWithShape="0">
                <a:prstClr val="black">
                  <a:alpha val="40000"/>
                </a:prstClr>
              </a:outerShdw>
            </a:effectLst>
          </p:spPr>
        </p:pic>
      </p:grpSp>
      <p:pic>
        <p:nvPicPr>
          <p:cNvPr id="22" name="Picture 21">
            <a:extLst>
              <a:ext uri="{FF2B5EF4-FFF2-40B4-BE49-F238E27FC236}">
                <a16:creationId xmlns:a16="http://schemas.microsoft.com/office/drawing/2014/main" id="{8A918DBE-2937-4779-8BB2-BB0501A405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798" y="1077979"/>
            <a:ext cx="4620594" cy="358332"/>
          </a:xfrm>
          <a:prstGeom prst="rect">
            <a:avLst/>
          </a:prstGeom>
          <a:noFill/>
          <a:ln>
            <a:noFill/>
          </a:ln>
          <a:effectLst>
            <a:glow rad="101600">
              <a:schemeClr val="bg1">
                <a:alpha val="60000"/>
              </a:schemeClr>
            </a:glow>
            <a:outerShdw blurRad="50800" dist="76200" dir="2700000" algn="tl" rotWithShape="0">
              <a:prstClr val="black">
                <a:alpha val="40000"/>
              </a:prstClr>
            </a:outerShdw>
            <a:reflection blurRad="6350" stA="52000" endA="300" endPos="35000" dir="5400000" sy="-100000" algn="bl" rotWithShape="0"/>
          </a:effectLst>
        </p:spPr>
      </p:pic>
      <p:pic>
        <p:nvPicPr>
          <p:cNvPr id="23" name="Picture 22">
            <a:extLst>
              <a:ext uri="{FF2B5EF4-FFF2-40B4-BE49-F238E27FC236}">
                <a16:creationId xmlns:a16="http://schemas.microsoft.com/office/drawing/2014/main" id="{CBAAA0E3-BB38-4D8C-A974-D845A8912D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363" y="2840433"/>
            <a:ext cx="3177572" cy="663056"/>
          </a:xfrm>
          <a:prstGeom prst="rect">
            <a:avLst/>
          </a:prstGeom>
          <a:noFill/>
          <a:ln>
            <a:noFill/>
          </a:ln>
          <a:effectLst>
            <a:glow rad="101600">
              <a:schemeClr val="bg1">
                <a:alpha val="60000"/>
              </a:schemeClr>
            </a:glow>
            <a:outerShdw blurRad="50800" dist="76200" dir="2700000" algn="tl" rotWithShape="0">
              <a:prstClr val="black">
                <a:alpha val="40000"/>
              </a:prstClr>
            </a:outerShdw>
          </a:effectLst>
        </p:spPr>
      </p:pic>
      <p:pic>
        <p:nvPicPr>
          <p:cNvPr id="26" name="Picture 25">
            <a:extLst>
              <a:ext uri="{FF2B5EF4-FFF2-40B4-BE49-F238E27FC236}">
                <a16:creationId xmlns:a16="http://schemas.microsoft.com/office/drawing/2014/main" id="{3F09CE11-21ED-45A1-9340-F751D40C90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94862" y="2256580"/>
            <a:ext cx="3887306" cy="505348"/>
          </a:xfrm>
          <a:prstGeom prst="rect">
            <a:avLst/>
          </a:prstGeom>
          <a:effectLst>
            <a:glow rad="101600">
              <a:schemeClr val="bg1">
                <a:alpha val="60000"/>
              </a:schemeClr>
            </a:glow>
          </a:effectLst>
        </p:spPr>
      </p:pic>
      <p:pic>
        <p:nvPicPr>
          <p:cNvPr id="27" name="Picture 26" descr="A close up of a logo&#10;&#10;Description generated with very high confidence">
            <a:extLst>
              <a:ext uri="{FF2B5EF4-FFF2-40B4-BE49-F238E27FC236}">
                <a16:creationId xmlns:a16="http://schemas.microsoft.com/office/drawing/2014/main" id="{1DB0AC38-E1C6-45BE-A898-351F881E2D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05220" y="4156007"/>
            <a:ext cx="4441830" cy="444182"/>
          </a:xfrm>
          <a:prstGeom prst="rect">
            <a:avLst/>
          </a:prstGeom>
          <a:effectLst>
            <a:glow rad="101600">
              <a:schemeClr val="bg1">
                <a:alpha val="60000"/>
              </a:schemeClr>
            </a:glow>
          </a:effectLst>
        </p:spPr>
      </p:pic>
      <p:pic>
        <p:nvPicPr>
          <p:cNvPr id="28" name="Picture 27" descr="A close up of a sign&#10;&#10;Description generated with very high confidence">
            <a:extLst>
              <a:ext uri="{FF2B5EF4-FFF2-40B4-BE49-F238E27FC236}">
                <a16:creationId xmlns:a16="http://schemas.microsoft.com/office/drawing/2014/main" id="{16F9F92E-5FCC-44E6-B349-CCDFF91CDE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0783" y="3805653"/>
            <a:ext cx="3058847" cy="686455"/>
          </a:xfrm>
          <a:prstGeom prst="rect">
            <a:avLst/>
          </a:prstGeom>
          <a:effectLst>
            <a:glow rad="101600">
              <a:schemeClr val="bg1">
                <a:alpha val="60000"/>
              </a:schemeClr>
            </a:glow>
          </a:effectLst>
        </p:spPr>
      </p:pic>
      <p:pic>
        <p:nvPicPr>
          <p:cNvPr id="29" name="Picture 28">
            <a:extLst>
              <a:ext uri="{FF2B5EF4-FFF2-40B4-BE49-F238E27FC236}">
                <a16:creationId xmlns:a16="http://schemas.microsoft.com/office/drawing/2014/main" id="{7C8452CD-D200-4B29-8A3B-DC2DBA8E834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53441" y="596070"/>
            <a:ext cx="6300302" cy="313991"/>
          </a:xfrm>
          <a:prstGeom prst="rect">
            <a:avLst/>
          </a:prstGeom>
          <a:noFill/>
          <a:ln>
            <a:noFill/>
          </a:ln>
          <a:effectLst>
            <a:glow rad="101600">
              <a:schemeClr val="bg1">
                <a:alpha val="60000"/>
              </a:schemeClr>
            </a:glow>
            <a:outerShdw blurRad="50800" dist="76200" dir="2700000" algn="tl" rotWithShape="0">
              <a:prstClr val="black">
                <a:alpha val="40000"/>
              </a:prstClr>
            </a:outerShdw>
            <a:reflection blurRad="6350" stA="52000" endA="300" endPos="35000" dir="5400000" sy="-100000" algn="bl" rotWithShape="0"/>
          </a:effectLst>
        </p:spPr>
      </p:pic>
      <p:sp>
        <p:nvSpPr>
          <p:cNvPr id="16" name="TextBox 15">
            <a:extLst>
              <a:ext uri="{FF2B5EF4-FFF2-40B4-BE49-F238E27FC236}">
                <a16:creationId xmlns:a16="http://schemas.microsoft.com/office/drawing/2014/main" id="{B1335495-EF9D-1348-9CF8-00F683A3789B}"/>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pic>
        <p:nvPicPr>
          <p:cNvPr id="2" name="Picture 1">
            <a:extLst>
              <a:ext uri="{FF2B5EF4-FFF2-40B4-BE49-F238E27FC236}">
                <a16:creationId xmlns:a16="http://schemas.microsoft.com/office/drawing/2014/main" id="{D1A75F6D-9A1B-1741-BED0-61DF3F2262AC}"/>
              </a:ext>
            </a:extLst>
          </p:cNvPr>
          <p:cNvPicPr>
            <a:picLocks noChangeAspect="1"/>
          </p:cNvPicPr>
          <p:nvPr/>
        </p:nvPicPr>
        <p:blipFill>
          <a:blip r:embed="rId11"/>
          <a:stretch>
            <a:fillRect/>
          </a:stretch>
        </p:blipFill>
        <p:spPr>
          <a:xfrm>
            <a:off x="5317701" y="1246964"/>
            <a:ext cx="3564467" cy="579588"/>
          </a:xfrm>
          <a:prstGeom prst="rect">
            <a:avLst/>
          </a:prstGeom>
          <a:effectLst>
            <a:glow rad="101600">
              <a:schemeClr val="bg1">
                <a:alpha val="60000"/>
              </a:schemeClr>
            </a:glow>
          </a:effectLst>
        </p:spPr>
      </p:pic>
      <p:pic>
        <p:nvPicPr>
          <p:cNvPr id="3" name="Picture 2">
            <a:extLst>
              <a:ext uri="{FF2B5EF4-FFF2-40B4-BE49-F238E27FC236}">
                <a16:creationId xmlns:a16="http://schemas.microsoft.com/office/drawing/2014/main" id="{D25DE1A2-B03A-904D-B185-4270F8134CD5}"/>
              </a:ext>
            </a:extLst>
          </p:cNvPr>
          <p:cNvPicPr>
            <a:picLocks noChangeAspect="1"/>
          </p:cNvPicPr>
          <p:nvPr/>
        </p:nvPicPr>
        <p:blipFill>
          <a:blip r:embed="rId12"/>
          <a:stretch>
            <a:fillRect/>
          </a:stretch>
        </p:blipFill>
        <p:spPr>
          <a:xfrm>
            <a:off x="4642546" y="2934737"/>
            <a:ext cx="3089637" cy="1070123"/>
          </a:xfrm>
          <a:prstGeom prst="rect">
            <a:avLst/>
          </a:prstGeom>
          <a:effectLst>
            <a:glow rad="101600">
              <a:schemeClr val="bg1">
                <a:alpha val="60000"/>
              </a:schemeClr>
            </a:glow>
          </a:effectLst>
        </p:spPr>
      </p:pic>
    </p:spTree>
    <p:extLst>
      <p:ext uri="{BB962C8B-B14F-4D97-AF65-F5344CB8AC3E}">
        <p14:creationId xmlns:p14="http://schemas.microsoft.com/office/powerpoint/2010/main" val="211602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6A230-2995-004D-9A2B-5E82F7992DE9}"/>
              </a:ext>
            </a:extLst>
          </p:cNvPr>
          <p:cNvSpPr>
            <a:spLocks noGrp="1"/>
          </p:cNvSpPr>
          <p:nvPr>
            <p:ph type="title"/>
          </p:nvPr>
        </p:nvSpPr>
        <p:spPr>
          <a:xfrm>
            <a:off x="395111" y="1814931"/>
            <a:ext cx="8353778" cy="1615635"/>
          </a:xfrm>
        </p:spPr>
        <p:txBody>
          <a:bodyPr>
            <a:normAutofit fontScale="90000"/>
          </a:bodyPr>
          <a:lstStyle/>
          <a:p>
            <a:r>
              <a:rPr lang="en-US" dirty="0"/>
              <a:t>Our </a:t>
            </a:r>
            <a:r>
              <a:rPr lang="en-US" b="1" dirty="0"/>
              <a:t>mission</a:t>
            </a:r>
            <a:r>
              <a:rPr lang="en-US" dirty="0"/>
              <a:t> and </a:t>
            </a:r>
            <a:r>
              <a:rPr lang="en-US" b="1" dirty="0"/>
              <a:t>vision</a:t>
            </a:r>
            <a:r>
              <a:rPr lang="en-US" dirty="0"/>
              <a:t>:</a:t>
            </a:r>
            <a:br>
              <a:rPr lang="en-US" dirty="0">
                <a:solidFill>
                  <a:schemeClr val="tx1"/>
                </a:solidFill>
              </a:rPr>
            </a:br>
            <a:br>
              <a:rPr lang="en-US" dirty="0">
                <a:solidFill>
                  <a:schemeClr val="tx1"/>
                </a:solidFill>
              </a:rPr>
            </a:br>
            <a:r>
              <a:rPr lang="en-US" sz="3100" dirty="0">
                <a:solidFill>
                  <a:schemeClr val="bg2"/>
                </a:solidFill>
              </a:rPr>
              <a:t>Enable businesses to </a:t>
            </a:r>
            <a:r>
              <a:rPr lang="en-US" sz="3100" b="1" dirty="0">
                <a:solidFill>
                  <a:schemeClr val="accent2"/>
                </a:solidFill>
              </a:rPr>
              <a:t>run seamlessly </a:t>
            </a:r>
            <a:r>
              <a:rPr lang="en-US" sz="3100" dirty="0"/>
              <a:t>by</a:t>
            </a:r>
            <a:br>
              <a:rPr lang="en-US" dirty="0">
                <a:solidFill>
                  <a:schemeClr val="tx1"/>
                </a:solidFill>
              </a:rPr>
            </a:br>
            <a:r>
              <a:rPr lang="en-US" sz="3100" b="1" dirty="0">
                <a:solidFill>
                  <a:srgbClr val="5B9BD5"/>
                </a:solidFill>
              </a:rPr>
              <a:t>minimizing</a:t>
            </a:r>
            <a:r>
              <a:rPr lang="en-US" sz="3100" b="1" dirty="0">
                <a:solidFill>
                  <a:schemeClr val="accent1"/>
                </a:solidFill>
              </a:rPr>
              <a:t> downtime and preventing data loss</a:t>
            </a:r>
            <a:r>
              <a:rPr lang="en-US" sz="3100" dirty="0"/>
              <a:t> providing the industry’s easiest to deploy and manage </a:t>
            </a:r>
            <a:r>
              <a:rPr lang="en-US" sz="3100" b="1" dirty="0">
                <a:solidFill>
                  <a:schemeClr val="accent2"/>
                </a:solidFill>
              </a:rPr>
              <a:t>all-in-one data protection solution</a:t>
            </a:r>
            <a:br>
              <a:rPr lang="en-US" dirty="0">
                <a:solidFill>
                  <a:schemeClr val="tx1"/>
                </a:solidFill>
              </a:rPr>
            </a:br>
            <a:br>
              <a:rPr lang="en-US" dirty="0">
                <a:solidFill>
                  <a:schemeClr val="tx1"/>
                </a:solidFill>
              </a:rPr>
            </a:br>
            <a:endParaRPr lang="en-US" dirty="0"/>
          </a:p>
        </p:txBody>
      </p:sp>
    </p:spTree>
    <p:extLst>
      <p:ext uri="{BB962C8B-B14F-4D97-AF65-F5344CB8AC3E}">
        <p14:creationId xmlns:p14="http://schemas.microsoft.com/office/powerpoint/2010/main" val="317394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Our Three Value Pillars</a:t>
            </a:r>
          </a:p>
        </p:txBody>
      </p:sp>
      <p:grpSp>
        <p:nvGrpSpPr>
          <p:cNvPr id="2" name="Group 1">
            <a:extLst>
              <a:ext uri="{FF2B5EF4-FFF2-40B4-BE49-F238E27FC236}">
                <a16:creationId xmlns:a16="http://schemas.microsoft.com/office/drawing/2014/main" id="{C6525E09-881C-B442-8845-3BA0766242AC}"/>
              </a:ext>
            </a:extLst>
          </p:cNvPr>
          <p:cNvGrpSpPr/>
          <p:nvPr/>
        </p:nvGrpSpPr>
        <p:grpSpPr>
          <a:xfrm>
            <a:off x="1428643" y="1183476"/>
            <a:ext cx="6286714" cy="3154680"/>
            <a:chOff x="1487999" y="1183476"/>
            <a:chExt cx="6286714" cy="3154680"/>
          </a:xfrm>
        </p:grpSpPr>
        <p:sp>
          <p:nvSpPr>
            <p:cNvPr id="6" name="Rectangle 5">
              <a:extLst>
                <a:ext uri="{FF2B5EF4-FFF2-40B4-BE49-F238E27FC236}">
                  <a16:creationId xmlns:a16="http://schemas.microsoft.com/office/drawing/2014/main" id="{B3A38D7E-069F-7B4E-B294-767AA7380F06}"/>
                </a:ext>
              </a:extLst>
            </p:cNvPr>
            <p:cNvSpPr/>
            <p:nvPr/>
          </p:nvSpPr>
          <p:spPr>
            <a:xfrm>
              <a:off x="1487999" y="1183476"/>
              <a:ext cx="2011680" cy="3154680"/>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sz="1300" dirty="0">
                  <a:solidFill>
                    <a:schemeClr val="bg1"/>
                  </a:solidFill>
                  <a:latin typeface="Myriad Pro" panose="020B0503030403020204" pitchFamily="34" charset="0"/>
                </a:rPr>
                <a:t>We provide </a:t>
              </a:r>
              <a:r>
                <a:rPr lang="en-US" sz="1300" b="1" dirty="0">
                  <a:solidFill>
                    <a:schemeClr val="bg1"/>
                  </a:solidFill>
                  <a:latin typeface="Myriad Pro" panose="020B0503030403020204" pitchFamily="34" charset="0"/>
                </a:rPr>
                <a:t>rapid recovery </a:t>
              </a:r>
              <a:r>
                <a:rPr lang="en-US" sz="1300" dirty="0">
                  <a:solidFill>
                    <a:schemeClr val="bg1"/>
                  </a:solidFill>
                  <a:latin typeface="Myriad Pro" panose="020B0503030403020204" pitchFamily="34" charset="0"/>
                </a:rPr>
                <a:t>from today's advanced threats, disasters, and human error…</a:t>
              </a:r>
              <a:endParaRPr lang="en-US" sz="1300" dirty="0">
                <a:solidFill>
                  <a:schemeClr val="bg1"/>
                </a:solidFill>
                <a:latin typeface="Myriad Pro Light" panose="020B0403030403020204" pitchFamily="34" charset="0"/>
              </a:endParaRPr>
            </a:p>
          </p:txBody>
        </p:sp>
        <p:sp>
          <p:nvSpPr>
            <p:cNvPr id="22" name="Rectangle 21">
              <a:extLst>
                <a:ext uri="{FF2B5EF4-FFF2-40B4-BE49-F238E27FC236}">
                  <a16:creationId xmlns:a16="http://schemas.microsoft.com/office/drawing/2014/main" id="{56C35DBE-025C-EB46-ACE1-9084F7A59F24}"/>
                </a:ext>
              </a:extLst>
            </p:cNvPr>
            <p:cNvSpPr/>
            <p:nvPr/>
          </p:nvSpPr>
          <p:spPr>
            <a:xfrm>
              <a:off x="3625516" y="1183476"/>
              <a:ext cx="2011680" cy="3154680"/>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300" dirty="0">
                  <a:solidFill>
                    <a:schemeClr val="bg1"/>
                  </a:solidFill>
                  <a:latin typeface="Myriad Pro Light" panose="020B0403030403020204" pitchFamily="34" charset="0"/>
                </a:rPr>
                <a:t>and enable</a:t>
              </a:r>
              <a:br>
                <a:rPr lang="en-US" sz="1300" dirty="0">
                  <a:solidFill>
                    <a:schemeClr val="bg1"/>
                  </a:solidFill>
                  <a:latin typeface="Myriad Pro Light" panose="020B0403030403020204" pitchFamily="34" charset="0"/>
                </a:rPr>
              </a:br>
              <a:r>
                <a:rPr lang="en-US" sz="1300" dirty="0">
                  <a:solidFill>
                    <a:schemeClr val="bg1"/>
                  </a:solidFill>
                  <a:latin typeface="Myriad Pro Light" panose="020B0403030403020204" pitchFamily="34" charset="0"/>
                </a:rPr>
                <a:t>distributed organizations</a:t>
              </a:r>
              <a:br>
                <a:rPr lang="en-US" sz="1300" dirty="0">
                  <a:solidFill>
                    <a:schemeClr val="bg1"/>
                  </a:solidFill>
                  <a:latin typeface="Myriad Pro Light" panose="020B0403030403020204" pitchFamily="34" charset="0"/>
                </a:rPr>
              </a:br>
              <a:r>
                <a:rPr lang="en-US" sz="1300" dirty="0">
                  <a:solidFill>
                    <a:schemeClr val="bg1"/>
                  </a:solidFill>
                  <a:latin typeface="Myriad Pro Light" panose="020B0403030403020204" pitchFamily="34" charset="0"/>
                </a:rPr>
                <a:t>to orchestrate their data protection strategy from a single, </a:t>
              </a:r>
              <a:r>
                <a:rPr lang="en-US" sz="1300" b="1" dirty="0">
                  <a:solidFill>
                    <a:schemeClr val="bg1"/>
                  </a:solidFill>
                  <a:latin typeface="Myriad Pro Light" panose="020B0403030403020204" pitchFamily="34" charset="0"/>
                </a:rPr>
                <a:t>centralized console</a:t>
              </a:r>
            </a:p>
          </p:txBody>
        </p:sp>
        <p:sp>
          <p:nvSpPr>
            <p:cNvPr id="23" name="Rectangle 22">
              <a:extLst>
                <a:ext uri="{FF2B5EF4-FFF2-40B4-BE49-F238E27FC236}">
                  <a16:creationId xmlns:a16="http://schemas.microsoft.com/office/drawing/2014/main" id="{EE9F0989-C7D3-9246-87FF-27C8026315BB}"/>
                </a:ext>
              </a:extLst>
            </p:cNvPr>
            <p:cNvSpPr/>
            <p:nvPr/>
          </p:nvSpPr>
          <p:spPr>
            <a:xfrm>
              <a:off x="5763033" y="1183476"/>
              <a:ext cx="2011680" cy="3154680"/>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spcAft>
                  <a:spcPts val="600"/>
                </a:spcAft>
              </a:pPr>
              <a:r>
                <a:rPr lang="en-US" sz="1300" dirty="0">
                  <a:solidFill>
                    <a:schemeClr val="bg1"/>
                  </a:solidFill>
                  <a:latin typeface="Myriad Pro Light" panose="020B0403030403020204" pitchFamily="34" charset="0"/>
                </a:rPr>
                <a:t>…while eliminating</a:t>
              </a:r>
              <a:br>
                <a:rPr lang="en-US" sz="1300" dirty="0">
                  <a:solidFill>
                    <a:schemeClr val="bg1"/>
                  </a:solidFill>
                  <a:latin typeface="Myriad Pro Light" panose="020B0403030403020204" pitchFamily="34" charset="0"/>
                </a:rPr>
              </a:br>
              <a:r>
                <a:rPr lang="en-US" sz="1300" dirty="0">
                  <a:solidFill>
                    <a:schemeClr val="bg1"/>
                  </a:solidFill>
                  <a:latin typeface="Myriad Pro Light" panose="020B0403030403020204" pitchFamily="34" charset="0"/>
                </a:rPr>
                <a:t>piece-meal, multi-vendor products by providing </a:t>
              </a:r>
              <a:r>
                <a:rPr lang="en-US" sz="1300" b="1" dirty="0">
                  <a:solidFill>
                    <a:schemeClr val="bg1"/>
                  </a:solidFill>
                  <a:latin typeface="Myriad Pro Light" panose="020B0403030403020204" pitchFamily="34" charset="0"/>
                </a:rPr>
                <a:t>fully-integrated</a:t>
              </a:r>
              <a:r>
                <a:rPr lang="en-US" sz="1300" dirty="0">
                  <a:solidFill>
                    <a:schemeClr val="bg1"/>
                  </a:solidFill>
                  <a:latin typeface="Myriad Pro Light" panose="020B0403030403020204" pitchFamily="34" charset="0"/>
                </a:rPr>
                <a:t> solutions.</a:t>
              </a:r>
            </a:p>
          </p:txBody>
        </p:sp>
      </p:grpSp>
    </p:spTree>
    <p:extLst>
      <p:ext uri="{BB962C8B-B14F-4D97-AF65-F5344CB8AC3E}">
        <p14:creationId xmlns:p14="http://schemas.microsoft.com/office/powerpoint/2010/main" val="374054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Supporting Pillar One</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 name="TextBox 1">
            <a:extLst>
              <a:ext uri="{FF2B5EF4-FFF2-40B4-BE49-F238E27FC236}">
                <a16:creationId xmlns:a16="http://schemas.microsoft.com/office/drawing/2014/main" id="{928E393A-4B2F-6543-A393-7A844564F2D6}"/>
              </a:ext>
            </a:extLst>
          </p:cNvPr>
          <p:cNvSpPr txBox="1"/>
          <p:nvPr/>
        </p:nvSpPr>
        <p:spPr>
          <a:xfrm>
            <a:off x="2966720" y="1141066"/>
            <a:ext cx="5313680" cy="319318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Restore maliciously encrypted files and folders in the event of a ransomware attack without paying ransom.</a:t>
            </a:r>
          </a:p>
          <a:p>
            <a:pPr marL="285750" indent="-285750">
              <a:spcAft>
                <a:spcPts val="600"/>
              </a:spcAft>
              <a:buFont typeface="Arial" panose="020B0604020202020204" pitchFamily="34" charset="0"/>
              <a:buChar char="•"/>
            </a:pPr>
            <a:endParaRPr lang="en-US"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Easily recover lost or corrupted data to minimize data loss, downtime, and lost productivity.</a:t>
            </a:r>
          </a:p>
          <a:p>
            <a:pPr marL="285750" indent="-285750">
              <a:spcAft>
                <a:spcPts val="600"/>
              </a:spcAft>
              <a:buFont typeface="Arial" panose="020B0604020202020204" pitchFamily="34" charset="0"/>
              <a:buChar char="•"/>
            </a:pPr>
            <a:endParaRPr lang="en-US"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Rapidly spin up downed virtual machines in the event of disaster to get the organization up and running as soon as possible.</a:t>
            </a:r>
          </a:p>
        </p:txBody>
      </p:sp>
      <p:sp>
        <p:nvSpPr>
          <p:cNvPr id="8" name="Rectangle 7">
            <a:extLst>
              <a:ext uri="{FF2B5EF4-FFF2-40B4-BE49-F238E27FC236}">
                <a16:creationId xmlns:a16="http://schemas.microsoft.com/office/drawing/2014/main" id="{35A09BB2-C3C8-FD4A-B0C0-3F2DDC7130F7}"/>
              </a:ext>
            </a:extLst>
          </p:cNvPr>
          <p:cNvSpPr/>
          <p:nvPr/>
        </p:nvSpPr>
        <p:spPr>
          <a:xfrm>
            <a:off x="408181" y="1173316"/>
            <a:ext cx="2011680" cy="3154680"/>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sz="1300" dirty="0">
                <a:solidFill>
                  <a:schemeClr val="bg1"/>
                </a:solidFill>
                <a:latin typeface="Myriad Pro" panose="020B0503030403020204" pitchFamily="34" charset="0"/>
              </a:rPr>
              <a:t>We provide </a:t>
            </a:r>
            <a:r>
              <a:rPr lang="en-US" sz="1300" b="1" dirty="0">
                <a:solidFill>
                  <a:schemeClr val="bg1"/>
                </a:solidFill>
                <a:latin typeface="Myriad Pro" panose="020B0503030403020204" pitchFamily="34" charset="0"/>
              </a:rPr>
              <a:t>rapid recovery </a:t>
            </a:r>
            <a:r>
              <a:rPr lang="en-US" sz="1300" dirty="0">
                <a:solidFill>
                  <a:schemeClr val="bg1"/>
                </a:solidFill>
                <a:latin typeface="Myriad Pro" panose="020B0503030403020204" pitchFamily="34" charset="0"/>
              </a:rPr>
              <a:t>from today's advanced threats, disasters, and human error…</a:t>
            </a:r>
            <a:endParaRPr lang="en-US" sz="1300" dirty="0">
              <a:solidFill>
                <a:schemeClr val="bg1"/>
              </a:solidFill>
              <a:latin typeface="Myriad Pro Light" panose="020B0403030403020204" pitchFamily="34" charset="0"/>
            </a:endParaRPr>
          </a:p>
        </p:txBody>
      </p:sp>
    </p:spTree>
    <p:extLst>
      <p:ext uri="{BB962C8B-B14F-4D97-AF65-F5344CB8AC3E}">
        <p14:creationId xmlns:p14="http://schemas.microsoft.com/office/powerpoint/2010/main" val="23964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Supporting Pillar Two</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 name="TextBox 1">
            <a:extLst>
              <a:ext uri="{FF2B5EF4-FFF2-40B4-BE49-F238E27FC236}">
                <a16:creationId xmlns:a16="http://schemas.microsoft.com/office/drawing/2014/main" id="{928E393A-4B2F-6543-A393-7A844564F2D6}"/>
              </a:ext>
            </a:extLst>
          </p:cNvPr>
          <p:cNvSpPr txBox="1"/>
          <p:nvPr/>
        </p:nvSpPr>
        <p:spPr>
          <a:xfrm>
            <a:off x="2966720" y="1141066"/>
            <a:ext cx="5313680" cy="21852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Configure data sources, schedule backups, and recover data across distributed infrastructures from a centralized management console.</a:t>
            </a:r>
          </a:p>
          <a:p>
            <a:pPr marL="285750" indent="-285750">
              <a:spcAft>
                <a:spcPts val="600"/>
              </a:spcAft>
              <a:buFont typeface="Arial" panose="020B0604020202020204" pitchFamily="34" charset="0"/>
              <a:buChar char="•"/>
            </a:pPr>
            <a:endParaRPr lang="en-US"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Cloud-hosted management can be accessed from anywhere in the world without the need for VPN tunnels.</a:t>
            </a:r>
          </a:p>
        </p:txBody>
      </p:sp>
      <p:sp>
        <p:nvSpPr>
          <p:cNvPr id="6" name="Rectangle 5">
            <a:extLst>
              <a:ext uri="{FF2B5EF4-FFF2-40B4-BE49-F238E27FC236}">
                <a16:creationId xmlns:a16="http://schemas.microsoft.com/office/drawing/2014/main" id="{93E09B1D-C580-CB48-81A3-EB04EE1235A3}"/>
              </a:ext>
            </a:extLst>
          </p:cNvPr>
          <p:cNvSpPr/>
          <p:nvPr/>
        </p:nvSpPr>
        <p:spPr>
          <a:xfrm>
            <a:off x="411480" y="1170432"/>
            <a:ext cx="2011680" cy="3154680"/>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300" dirty="0">
                <a:solidFill>
                  <a:schemeClr val="bg1"/>
                </a:solidFill>
                <a:latin typeface="Myriad Pro Light" panose="020B0403030403020204" pitchFamily="34" charset="0"/>
              </a:rPr>
              <a:t>and enable</a:t>
            </a:r>
            <a:br>
              <a:rPr lang="en-US" sz="1300" dirty="0">
                <a:solidFill>
                  <a:schemeClr val="bg1"/>
                </a:solidFill>
                <a:latin typeface="Myriad Pro Light" panose="020B0403030403020204" pitchFamily="34" charset="0"/>
              </a:rPr>
            </a:br>
            <a:r>
              <a:rPr lang="en-US" sz="1300" dirty="0">
                <a:solidFill>
                  <a:schemeClr val="bg1"/>
                </a:solidFill>
                <a:latin typeface="Myriad Pro Light" panose="020B0403030403020204" pitchFamily="34" charset="0"/>
              </a:rPr>
              <a:t>distributed organizations</a:t>
            </a:r>
            <a:br>
              <a:rPr lang="en-US" sz="1300" dirty="0">
                <a:solidFill>
                  <a:schemeClr val="bg1"/>
                </a:solidFill>
                <a:latin typeface="Myriad Pro Light" panose="020B0403030403020204" pitchFamily="34" charset="0"/>
              </a:rPr>
            </a:br>
            <a:r>
              <a:rPr lang="en-US" sz="1300" dirty="0">
                <a:solidFill>
                  <a:schemeClr val="bg1"/>
                </a:solidFill>
                <a:latin typeface="Myriad Pro Light" panose="020B0403030403020204" pitchFamily="34" charset="0"/>
              </a:rPr>
              <a:t>to orchestrate their data protection strategy from a single, </a:t>
            </a:r>
            <a:r>
              <a:rPr lang="en-US" sz="1300" b="1" dirty="0">
                <a:solidFill>
                  <a:schemeClr val="bg1"/>
                </a:solidFill>
                <a:latin typeface="Myriad Pro Light" panose="020B0403030403020204" pitchFamily="34" charset="0"/>
              </a:rPr>
              <a:t>centralized console</a:t>
            </a:r>
          </a:p>
        </p:txBody>
      </p:sp>
    </p:spTree>
    <p:extLst>
      <p:ext uri="{BB962C8B-B14F-4D97-AF65-F5344CB8AC3E}">
        <p14:creationId xmlns:p14="http://schemas.microsoft.com/office/powerpoint/2010/main" val="55533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Supporting Pillar Three</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 name="TextBox 1">
            <a:extLst>
              <a:ext uri="{FF2B5EF4-FFF2-40B4-BE49-F238E27FC236}">
                <a16:creationId xmlns:a16="http://schemas.microsoft.com/office/drawing/2014/main" id="{928E393A-4B2F-6543-A393-7A844564F2D6}"/>
              </a:ext>
            </a:extLst>
          </p:cNvPr>
          <p:cNvSpPr txBox="1"/>
          <p:nvPr/>
        </p:nvSpPr>
        <p:spPr>
          <a:xfrm>
            <a:off x="2966720" y="1141066"/>
            <a:ext cx="5313680" cy="28931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Single solution to protect physical, virtual, and SaaS environments.</a:t>
            </a:r>
          </a:p>
          <a:p>
            <a:pPr marL="285750" indent="-285750">
              <a:spcAft>
                <a:spcPts val="600"/>
              </a:spcAft>
              <a:buFont typeface="Arial" panose="020B0604020202020204" pitchFamily="34" charset="0"/>
              <a:buChar char="•"/>
            </a:pPr>
            <a:endParaRPr lang="en-US"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Flexibility of physical appliance and virtual appliance (software) based deployments for local backups.</a:t>
            </a:r>
          </a:p>
          <a:p>
            <a:pPr marL="285750" indent="-285750">
              <a:spcAft>
                <a:spcPts val="600"/>
              </a:spcAft>
              <a:buFont typeface="Arial" panose="020B0604020202020204" pitchFamily="34" charset="0"/>
              <a:buChar char="•"/>
            </a:pPr>
            <a:endParaRPr lang="en-US"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Choice of replication to a remote physical appliance, virtual appliance (software), Barracuda Cloud, or public cloud for offsite protection.</a:t>
            </a:r>
          </a:p>
        </p:txBody>
      </p:sp>
      <p:sp>
        <p:nvSpPr>
          <p:cNvPr id="9" name="Rectangle 8">
            <a:extLst>
              <a:ext uri="{FF2B5EF4-FFF2-40B4-BE49-F238E27FC236}">
                <a16:creationId xmlns:a16="http://schemas.microsoft.com/office/drawing/2014/main" id="{E0A831E3-7312-8D4B-A191-25B1337E959C}"/>
              </a:ext>
            </a:extLst>
          </p:cNvPr>
          <p:cNvSpPr/>
          <p:nvPr/>
        </p:nvSpPr>
        <p:spPr>
          <a:xfrm>
            <a:off x="411480" y="1170432"/>
            <a:ext cx="2011680" cy="3154680"/>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spcAft>
                <a:spcPts val="600"/>
              </a:spcAft>
            </a:pPr>
            <a:r>
              <a:rPr lang="en-US" sz="1300" dirty="0">
                <a:solidFill>
                  <a:schemeClr val="bg1"/>
                </a:solidFill>
                <a:latin typeface="Myriad Pro Light" panose="020B0403030403020204" pitchFamily="34" charset="0"/>
              </a:rPr>
              <a:t>…while eliminating</a:t>
            </a:r>
            <a:br>
              <a:rPr lang="en-US" sz="1300" dirty="0">
                <a:solidFill>
                  <a:schemeClr val="bg1"/>
                </a:solidFill>
                <a:latin typeface="Myriad Pro Light" panose="020B0403030403020204" pitchFamily="34" charset="0"/>
              </a:rPr>
            </a:br>
            <a:r>
              <a:rPr lang="en-US" sz="1300" dirty="0">
                <a:solidFill>
                  <a:schemeClr val="bg1"/>
                </a:solidFill>
                <a:latin typeface="Myriad Pro Light" panose="020B0403030403020204" pitchFamily="34" charset="0"/>
              </a:rPr>
              <a:t>piece-meal, multi-vendor products by providing </a:t>
            </a:r>
            <a:r>
              <a:rPr lang="en-US" sz="1300" b="1" dirty="0">
                <a:solidFill>
                  <a:schemeClr val="bg1"/>
                </a:solidFill>
                <a:latin typeface="Myriad Pro Light" panose="020B0403030403020204" pitchFamily="34" charset="0"/>
              </a:rPr>
              <a:t>fully-integrated</a:t>
            </a:r>
            <a:r>
              <a:rPr lang="en-US" sz="1300" dirty="0">
                <a:solidFill>
                  <a:schemeClr val="bg1"/>
                </a:solidFill>
                <a:latin typeface="Myriad Pro Light" panose="020B0403030403020204" pitchFamily="34" charset="0"/>
              </a:rPr>
              <a:t> solutions.</a:t>
            </a:r>
          </a:p>
        </p:txBody>
      </p:sp>
    </p:spTree>
    <p:extLst>
      <p:ext uri="{BB962C8B-B14F-4D97-AF65-F5344CB8AC3E}">
        <p14:creationId xmlns:p14="http://schemas.microsoft.com/office/powerpoint/2010/main" val="72390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storage icon">
            <a:extLst>
              <a:ext uri="{FF2B5EF4-FFF2-40B4-BE49-F238E27FC236}">
                <a16:creationId xmlns:a16="http://schemas.microsoft.com/office/drawing/2014/main" id="{08794FCF-9438-4732-81B5-3B56945F454E}"/>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 y="215265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ompute icon">
            <a:extLst>
              <a:ext uri="{FF2B5EF4-FFF2-40B4-BE49-F238E27FC236}">
                <a16:creationId xmlns:a16="http://schemas.microsoft.com/office/drawing/2014/main" id="{530EE4AB-2CF2-47F4-8E80-48825CAF09B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727" y="2063750"/>
            <a:ext cx="10033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oftware icon">
            <a:extLst>
              <a:ext uri="{FF2B5EF4-FFF2-40B4-BE49-F238E27FC236}">
                <a16:creationId xmlns:a16="http://schemas.microsoft.com/office/drawing/2014/main" id="{5EB38491-C9B4-4081-AEBE-D9C4C342A9A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2663" y="2152650"/>
            <a:ext cx="908050" cy="9080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backup icon">
            <a:extLst>
              <a:ext uri="{FF2B5EF4-FFF2-40B4-BE49-F238E27FC236}">
                <a16:creationId xmlns:a16="http://schemas.microsoft.com/office/drawing/2014/main" id="{031053F0-7CA4-461C-8C90-6B88B9E4A91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4471" y="2139950"/>
            <a:ext cx="920750" cy="9207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truck icon">
            <a:extLst>
              <a:ext uri="{FF2B5EF4-FFF2-40B4-BE49-F238E27FC236}">
                <a16:creationId xmlns:a16="http://schemas.microsoft.com/office/drawing/2014/main" id="{5D7CED83-63B0-4E69-9C7C-EFE12B0C7975}"/>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41986" y="1990725"/>
            <a:ext cx="1231900" cy="12319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loud icon">
            <a:extLst>
              <a:ext uri="{FF2B5EF4-FFF2-40B4-BE49-F238E27FC236}">
                <a16:creationId xmlns:a16="http://schemas.microsoft.com/office/drawing/2014/main" id="{53D1A450-81BC-4D44-8BBA-59F3A41AAD29}"/>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08900" y="2063750"/>
            <a:ext cx="1155700" cy="1155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ed image">
            <a:extLst>
              <a:ext uri="{FF2B5EF4-FFF2-40B4-BE49-F238E27FC236}">
                <a16:creationId xmlns:a16="http://schemas.microsoft.com/office/drawing/2014/main" id="{65897CF7-4C03-4E2A-82BA-471B17323AD0}"/>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17724" y="2152650"/>
            <a:ext cx="854075" cy="8540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B9C648C-4DB5-4EF3-897B-75438FDE8D29}"/>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15479" y="1890306"/>
            <a:ext cx="1378761" cy="1378761"/>
          </a:xfrm>
          <a:prstGeom prst="rect">
            <a:avLst/>
          </a:prstGeom>
        </p:spPr>
      </p:pic>
      <p:sp>
        <p:nvSpPr>
          <p:cNvPr id="32" name="TextBox 31">
            <a:extLst>
              <a:ext uri="{FF2B5EF4-FFF2-40B4-BE49-F238E27FC236}">
                <a16:creationId xmlns:a16="http://schemas.microsoft.com/office/drawing/2014/main" id="{159CF701-3F86-49F2-960F-BE4F30FBE514}"/>
              </a:ext>
            </a:extLst>
          </p:cNvPr>
          <p:cNvSpPr txBox="1"/>
          <p:nvPr/>
        </p:nvSpPr>
        <p:spPr>
          <a:xfrm>
            <a:off x="275061" y="3067688"/>
            <a:ext cx="745277"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Local Storage</a:t>
            </a:r>
          </a:p>
        </p:txBody>
      </p:sp>
      <p:sp>
        <p:nvSpPr>
          <p:cNvPr id="49" name="TextBox 48">
            <a:extLst>
              <a:ext uri="{FF2B5EF4-FFF2-40B4-BE49-F238E27FC236}">
                <a16:creationId xmlns:a16="http://schemas.microsoft.com/office/drawing/2014/main" id="{E59A3E6C-EC4C-44B3-88C1-29D3AD82BC86}"/>
              </a:ext>
            </a:extLst>
          </p:cNvPr>
          <p:cNvSpPr txBox="1"/>
          <p:nvPr/>
        </p:nvSpPr>
        <p:spPr>
          <a:xfrm>
            <a:off x="1228040" y="3068978"/>
            <a:ext cx="834673"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Compute Resources</a:t>
            </a:r>
          </a:p>
        </p:txBody>
      </p:sp>
      <p:sp>
        <p:nvSpPr>
          <p:cNvPr id="50" name="TextBox 49">
            <a:extLst>
              <a:ext uri="{FF2B5EF4-FFF2-40B4-BE49-F238E27FC236}">
                <a16:creationId xmlns:a16="http://schemas.microsoft.com/office/drawing/2014/main" id="{F2493B38-56FD-4033-8F4F-5C16AAF00F96}"/>
              </a:ext>
            </a:extLst>
          </p:cNvPr>
          <p:cNvSpPr txBox="1"/>
          <p:nvPr/>
        </p:nvSpPr>
        <p:spPr>
          <a:xfrm>
            <a:off x="2292177" y="3080019"/>
            <a:ext cx="781366"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Backup Software</a:t>
            </a:r>
          </a:p>
        </p:txBody>
      </p:sp>
      <p:sp>
        <p:nvSpPr>
          <p:cNvPr id="51" name="TextBox 50">
            <a:extLst>
              <a:ext uri="{FF2B5EF4-FFF2-40B4-BE49-F238E27FC236}">
                <a16:creationId xmlns:a16="http://schemas.microsoft.com/office/drawing/2014/main" id="{2C9592C5-52AA-4B8E-8460-9F5C2749FEBC}"/>
              </a:ext>
            </a:extLst>
          </p:cNvPr>
          <p:cNvSpPr txBox="1"/>
          <p:nvPr/>
        </p:nvSpPr>
        <p:spPr>
          <a:xfrm>
            <a:off x="3249173" y="3080019"/>
            <a:ext cx="781366"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Software Licensing</a:t>
            </a:r>
          </a:p>
        </p:txBody>
      </p:sp>
      <p:sp>
        <p:nvSpPr>
          <p:cNvPr id="52" name="TextBox 51">
            <a:extLst>
              <a:ext uri="{FF2B5EF4-FFF2-40B4-BE49-F238E27FC236}">
                <a16:creationId xmlns:a16="http://schemas.microsoft.com/office/drawing/2014/main" id="{6052F5C2-9EC8-47F0-84C2-E814D71AAB30}"/>
              </a:ext>
            </a:extLst>
          </p:cNvPr>
          <p:cNvSpPr txBox="1"/>
          <p:nvPr/>
        </p:nvSpPr>
        <p:spPr>
          <a:xfrm>
            <a:off x="4256138" y="3080019"/>
            <a:ext cx="781366"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Backup Agents</a:t>
            </a:r>
          </a:p>
        </p:txBody>
      </p:sp>
      <p:sp>
        <p:nvSpPr>
          <p:cNvPr id="53" name="TextBox 52">
            <a:extLst>
              <a:ext uri="{FF2B5EF4-FFF2-40B4-BE49-F238E27FC236}">
                <a16:creationId xmlns:a16="http://schemas.microsoft.com/office/drawing/2014/main" id="{0D05FE5A-C2CC-4115-BC43-1F8F42418635}"/>
              </a:ext>
            </a:extLst>
          </p:cNvPr>
          <p:cNvSpPr txBox="1"/>
          <p:nvPr/>
        </p:nvSpPr>
        <p:spPr>
          <a:xfrm>
            <a:off x="5314177" y="3080019"/>
            <a:ext cx="781366"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Virtual Backup</a:t>
            </a:r>
          </a:p>
        </p:txBody>
      </p:sp>
      <p:sp>
        <p:nvSpPr>
          <p:cNvPr id="54" name="TextBox 53">
            <a:extLst>
              <a:ext uri="{FF2B5EF4-FFF2-40B4-BE49-F238E27FC236}">
                <a16:creationId xmlns:a16="http://schemas.microsoft.com/office/drawing/2014/main" id="{98EAB0CA-FEAB-4500-BFBC-E642FE4EAE5E}"/>
              </a:ext>
            </a:extLst>
          </p:cNvPr>
          <p:cNvSpPr txBox="1"/>
          <p:nvPr/>
        </p:nvSpPr>
        <p:spPr>
          <a:xfrm>
            <a:off x="6567253" y="3080019"/>
            <a:ext cx="781366"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Offsite Storage</a:t>
            </a:r>
          </a:p>
        </p:txBody>
      </p:sp>
      <p:sp>
        <p:nvSpPr>
          <p:cNvPr id="55" name="TextBox 54">
            <a:extLst>
              <a:ext uri="{FF2B5EF4-FFF2-40B4-BE49-F238E27FC236}">
                <a16:creationId xmlns:a16="http://schemas.microsoft.com/office/drawing/2014/main" id="{B8A066F9-4B4C-4C7B-8069-921D150DD7F2}"/>
              </a:ext>
            </a:extLst>
          </p:cNvPr>
          <p:cNvSpPr txBox="1"/>
          <p:nvPr/>
        </p:nvSpPr>
        <p:spPr>
          <a:xfrm>
            <a:off x="7896067" y="3080019"/>
            <a:ext cx="781366" cy="461665"/>
          </a:xfrm>
          <a:prstGeom prst="rect">
            <a:avLst/>
          </a:prstGeom>
          <a:noFill/>
        </p:spPr>
        <p:txBody>
          <a:bodyPr wrap="square" rtlCol="0">
            <a:spAutoFit/>
          </a:bodyPr>
          <a:lstStyle/>
          <a:p>
            <a:pPr algn="ctr">
              <a:spcAft>
                <a:spcPts val="600"/>
              </a:spcAft>
            </a:pPr>
            <a:r>
              <a:rPr lang="en-US" sz="1200" dirty="0">
                <a:solidFill>
                  <a:schemeClr val="bg1"/>
                </a:solidFill>
                <a:latin typeface="Myriad Pro Light" panose="020B0403030403020204" pitchFamily="34" charset="0"/>
              </a:rPr>
              <a:t>Cloud Storage</a:t>
            </a:r>
          </a:p>
        </p:txBody>
      </p:sp>
      <p:pic>
        <p:nvPicPr>
          <p:cNvPr id="38" name="Picture 37">
            <a:extLst>
              <a:ext uri="{FF2B5EF4-FFF2-40B4-BE49-F238E27FC236}">
                <a16:creationId xmlns:a16="http://schemas.microsoft.com/office/drawing/2014/main" id="{F6D2C86D-9ACB-40B6-9A03-89FAD9B3FEE5}"/>
              </a:ext>
            </a:extLst>
          </p:cNvPr>
          <p:cNvPicPr>
            <a:picLocks noChangeAspect="1"/>
          </p:cNvPicPr>
          <p:nvPr/>
        </p:nvPicPr>
        <p:blipFill>
          <a:blip r:embed="rId10">
            <a:duotone>
              <a:prstClr val="black"/>
              <a:schemeClr val="tx1">
                <a:lumMod val="85000"/>
                <a:lumOff val="15000"/>
                <a:tint val="45000"/>
                <a:satMod val="400000"/>
              </a:schemeClr>
            </a:duotone>
            <a:extLst>
              <a:ext uri="{BEBA8EAE-BF5A-486C-A8C5-ECC9F3942E4B}">
                <a14:imgProps xmlns:a14="http://schemas.microsoft.com/office/drawing/2010/main">
                  <a14:imgLayer r:embed="rId11">
                    <a14:imgEffect>
                      <a14:saturation sat="211000"/>
                    </a14:imgEffect>
                    <a14:imgEffect>
                      <a14:brightnessContrast bright="-100000" contrast="-60000"/>
                    </a14:imgEffect>
                  </a14:imgLayer>
                </a14:imgProps>
              </a:ext>
              <a:ext uri="{28A0092B-C50C-407E-A947-70E740481C1C}">
                <a14:useLocalDpi xmlns:a14="http://schemas.microsoft.com/office/drawing/2010/main" val="0"/>
              </a:ext>
            </a:extLst>
          </a:blip>
          <a:stretch>
            <a:fillRect/>
          </a:stretch>
        </p:blipFill>
        <p:spPr>
          <a:xfrm>
            <a:off x="6406460" y="2477049"/>
            <a:ext cx="260350" cy="260350"/>
          </a:xfrm>
          <a:prstGeom prst="rect">
            <a:avLst/>
          </a:prstGeom>
        </p:spPr>
      </p:pic>
      <p:pic>
        <p:nvPicPr>
          <p:cNvPr id="42" name="Picture 41">
            <a:extLst>
              <a:ext uri="{FF2B5EF4-FFF2-40B4-BE49-F238E27FC236}">
                <a16:creationId xmlns:a16="http://schemas.microsoft.com/office/drawing/2014/main" id="{02778092-A940-44ED-B3A9-03AE4F7D120F}"/>
              </a:ext>
            </a:extLst>
          </p:cNvPr>
          <p:cNvPicPr>
            <a:picLocks noChangeAspect="1"/>
          </p:cNvPicPr>
          <p:nvPr/>
        </p:nvPicPr>
        <p:blipFill>
          <a:blip r:embed="rId12">
            <a:duotone>
              <a:prstClr val="black"/>
              <a:schemeClr val="tx1">
                <a:lumMod val="85000"/>
                <a:lumOff val="15000"/>
                <a:tint val="45000"/>
                <a:satMod val="400000"/>
              </a:schemeClr>
            </a:duotone>
            <a:extLst>
              <a:ext uri="{BEBA8EAE-BF5A-486C-A8C5-ECC9F3942E4B}">
                <a14:imgProps xmlns:a14="http://schemas.microsoft.com/office/drawing/2010/main">
                  <a14:imgLayer r:embed="rId13">
                    <a14:imgEffect>
                      <a14:brightnessContrast contrast="-60000"/>
                    </a14:imgEffect>
                  </a14:imgLayer>
                </a14:imgProps>
              </a:ext>
              <a:ext uri="{28A0092B-C50C-407E-A947-70E740481C1C}">
                <a14:useLocalDpi xmlns:a14="http://schemas.microsoft.com/office/drawing/2010/main" val="0"/>
              </a:ext>
            </a:extLst>
          </a:blip>
          <a:stretch>
            <a:fillRect/>
          </a:stretch>
        </p:blipFill>
        <p:spPr>
          <a:xfrm>
            <a:off x="6749113" y="2477049"/>
            <a:ext cx="260350" cy="260350"/>
          </a:xfrm>
          <a:prstGeom prst="rect">
            <a:avLst/>
          </a:prstGeom>
        </p:spPr>
      </p:pic>
      <p:sp>
        <p:nvSpPr>
          <p:cNvPr id="4" name="Title 3">
            <a:extLst>
              <a:ext uri="{FF2B5EF4-FFF2-40B4-BE49-F238E27FC236}">
                <a16:creationId xmlns:a16="http://schemas.microsoft.com/office/drawing/2014/main" id="{807B8356-9AF0-4441-B861-126C0392C4B6}"/>
              </a:ext>
            </a:extLst>
          </p:cNvPr>
          <p:cNvSpPr>
            <a:spLocks noGrp="1"/>
          </p:cNvSpPr>
          <p:nvPr>
            <p:ph type="title"/>
          </p:nvPr>
        </p:nvSpPr>
        <p:spPr/>
        <p:txBody>
          <a:bodyPr/>
          <a:lstStyle/>
          <a:p>
            <a:r>
              <a:rPr lang="en-US" dirty="0"/>
              <a:t>Traditional backup looks like…</a:t>
            </a:r>
          </a:p>
        </p:txBody>
      </p:sp>
    </p:spTree>
    <p:extLst>
      <p:ext uri="{BB962C8B-B14F-4D97-AF65-F5344CB8AC3E}">
        <p14:creationId xmlns:p14="http://schemas.microsoft.com/office/powerpoint/2010/main" val="18763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500"/>
                                  </p:stCondLst>
                                  <p:childTnLst>
                                    <p:set>
                                      <p:cBhvr>
                                        <p:cTn id="12" dur="1" fill="hold">
                                          <p:stCondLst>
                                            <p:cond delay="0"/>
                                          </p:stCondLst>
                                        </p:cTn>
                                        <p:tgtEl>
                                          <p:spTgt spid="1036"/>
                                        </p:tgtEl>
                                        <p:attrNameLst>
                                          <p:attrName>style.visibility</p:attrName>
                                        </p:attrNameLst>
                                      </p:cBhvr>
                                      <p:to>
                                        <p:strVal val="visible"/>
                                      </p:to>
                                    </p:set>
                                    <p:animEffect transition="in" filter="fade">
                                      <p:cBhvr>
                                        <p:cTn id="13" dur="500"/>
                                        <p:tgtEl>
                                          <p:spTgt spid="103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1500"/>
                                  </p:stCondLst>
                                  <p:childTnLst>
                                    <p:set>
                                      <p:cBhvr>
                                        <p:cTn id="24" dur="1" fill="hold">
                                          <p:stCondLst>
                                            <p:cond delay="0"/>
                                          </p:stCondLst>
                                        </p:cTn>
                                        <p:tgtEl>
                                          <p:spTgt spid="1046"/>
                                        </p:tgtEl>
                                        <p:attrNameLst>
                                          <p:attrName>style.visibility</p:attrName>
                                        </p:attrNameLst>
                                      </p:cBhvr>
                                      <p:to>
                                        <p:strVal val="visible"/>
                                      </p:to>
                                    </p:set>
                                    <p:animEffect transition="in" filter="fade">
                                      <p:cBhvr>
                                        <p:cTn id="25" dur="500"/>
                                        <p:tgtEl>
                                          <p:spTgt spid="1046"/>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2000"/>
                                  </p:stCondLst>
                                  <p:childTnLst>
                                    <p:set>
                                      <p:cBhvr>
                                        <p:cTn id="30" dur="1" fill="hold">
                                          <p:stCondLst>
                                            <p:cond delay="0"/>
                                          </p:stCondLst>
                                        </p:cTn>
                                        <p:tgtEl>
                                          <p:spTgt spid="1040"/>
                                        </p:tgtEl>
                                        <p:attrNameLst>
                                          <p:attrName>style.visibility</p:attrName>
                                        </p:attrNameLst>
                                      </p:cBhvr>
                                      <p:to>
                                        <p:strVal val="visible"/>
                                      </p:to>
                                    </p:set>
                                    <p:animEffect transition="in" filter="fade">
                                      <p:cBhvr>
                                        <p:cTn id="31" dur="500"/>
                                        <p:tgtEl>
                                          <p:spTgt spid="1040"/>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nodeType="withEffect">
                                  <p:stCondLst>
                                    <p:cond delay="25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250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nodeType="withEffect">
                                  <p:stCondLst>
                                    <p:cond delay="3000"/>
                                  </p:stCondLst>
                                  <p:childTnLst>
                                    <p:set>
                                      <p:cBhvr>
                                        <p:cTn id="42" dur="1" fill="hold">
                                          <p:stCondLst>
                                            <p:cond delay="0"/>
                                          </p:stCondLst>
                                        </p:cTn>
                                        <p:tgtEl>
                                          <p:spTgt spid="1042"/>
                                        </p:tgtEl>
                                        <p:attrNameLst>
                                          <p:attrName>style.visibility</p:attrName>
                                        </p:attrNameLst>
                                      </p:cBhvr>
                                      <p:to>
                                        <p:strVal val="visible"/>
                                      </p:to>
                                    </p:set>
                                    <p:animEffect transition="in" filter="fade">
                                      <p:cBhvr>
                                        <p:cTn id="43" dur="500"/>
                                        <p:tgtEl>
                                          <p:spTgt spid="1042"/>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300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300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3500"/>
                                  </p:stCondLst>
                                  <p:childTnLst>
                                    <p:set>
                                      <p:cBhvr>
                                        <p:cTn id="54" dur="1" fill="hold">
                                          <p:stCondLst>
                                            <p:cond delay="0"/>
                                          </p:stCondLst>
                                        </p:cTn>
                                        <p:tgtEl>
                                          <p:spTgt spid="1044"/>
                                        </p:tgtEl>
                                        <p:attrNameLst>
                                          <p:attrName>style.visibility</p:attrName>
                                        </p:attrNameLst>
                                      </p:cBhvr>
                                      <p:to>
                                        <p:strVal val="visible"/>
                                      </p:to>
                                    </p:set>
                                    <p:animEffect transition="in" filter="fade">
                                      <p:cBhvr>
                                        <p:cTn id="55" dur="500"/>
                                        <p:tgtEl>
                                          <p:spTgt spid="1044"/>
                                        </p:tgtEl>
                                      </p:cBhvr>
                                    </p:animEffect>
                                  </p:childTnLst>
                                </p:cTn>
                              </p:par>
                              <p:par>
                                <p:cTn id="56" presetID="10" presetClass="entr" presetSubtype="0" fill="hold" grpId="0" nodeType="withEffect">
                                  <p:stCondLst>
                                    <p:cond delay="350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p:bldP spid="50" grpId="0"/>
      <p:bldP spid="51" grpId="0"/>
      <p:bldP spid="52" grpId="0"/>
      <p:bldP spid="53" grpId="0"/>
      <p:bldP spid="54" grpId="0"/>
      <p:bldP spid="5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clrChange>
              <a:clrFrom>
                <a:srgbClr val="353535"/>
              </a:clrFrom>
              <a:clrTo>
                <a:srgbClr val="353535">
                  <a:alpha val="0"/>
                </a:srgbClr>
              </a:clrTo>
            </a:clrChange>
            <a:extLst>
              <a:ext uri="{28A0092B-C50C-407E-A947-70E740481C1C}">
                <a14:useLocalDpi xmlns:a14="http://schemas.microsoft.com/office/drawing/2010/main"/>
              </a:ext>
            </a:extLst>
          </a:blip>
          <a:stretch>
            <a:fillRect/>
          </a:stretch>
        </p:blipFill>
        <p:spPr>
          <a:xfrm>
            <a:off x="3962400" y="17418"/>
            <a:ext cx="5180245" cy="2914751"/>
          </a:xfrm>
          <a:prstGeom prst="rect">
            <a:avLst/>
          </a:prstGeom>
        </p:spPr>
      </p:pic>
      <p:sp>
        <p:nvSpPr>
          <p:cNvPr id="6" name="Rectangle 5"/>
          <p:cNvSpPr/>
          <p:nvPr/>
        </p:nvSpPr>
        <p:spPr>
          <a:xfrm flipH="1">
            <a:off x="-1355" y="1"/>
            <a:ext cx="9144000" cy="5143499"/>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
        <p:nvSpPr>
          <p:cNvPr id="5" name="Title 4"/>
          <p:cNvSpPr>
            <a:spLocks noGrp="1"/>
          </p:cNvSpPr>
          <p:nvPr>
            <p:ph type="title"/>
          </p:nvPr>
        </p:nvSpPr>
        <p:spPr/>
        <p:txBody>
          <a:bodyPr>
            <a:normAutofit/>
          </a:bodyPr>
          <a:lstStyle/>
          <a:p>
            <a:r>
              <a:rPr lang="en-US" sz="3200" dirty="0">
                <a:solidFill>
                  <a:schemeClr val="bg2"/>
                </a:solidFill>
              </a:rPr>
              <a:t>Barracuda Backup </a:t>
            </a:r>
            <a:r>
              <a:rPr lang="en-US" sz="3200" b="1" dirty="0">
                <a:solidFill>
                  <a:schemeClr val="accent1"/>
                </a:solidFill>
              </a:rPr>
              <a:t>makes it easy</a:t>
            </a:r>
          </a:p>
        </p:txBody>
      </p:sp>
    </p:spTree>
    <p:extLst>
      <p:ext uri="{BB962C8B-B14F-4D97-AF65-F5344CB8AC3E}">
        <p14:creationId xmlns:p14="http://schemas.microsoft.com/office/powerpoint/2010/main" val="2086272894"/>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blip>
          <a:stretch>
            <a:fillRect/>
          </a:stretch>
        </p:blipFill>
        <p:spPr>
          <a:xfrm>
            <a:off x="0" y="0"/>
            <a:ext cx="9144000" cy="5143500"/>
          </a:xfrm>
          <a:prstGeom prst="rect">
            <a:avLst/>
          </a:prstGeom>
          <a:effectLst/>
        </p:spPr>
      </p:pic>
      <p:sp>
        <p:nvSpPr>
          <p:cNvPr id="7" name="Rectangle 6"/>
          <p:cNvSpPr/>
          <p:nvPr/>
        </p:nvSpPr>
        <p:spPr>
          <a:xfrm>
            <a:off x="0" y="1"/>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
        <p:nvSpPr>
          <p:cNvPr id="3" name="Text Placeholder 2"/>
          <p:cNvSpPr>
            <a:spLocks noGrp="1"/>
          </p:cNvSpPr>
          <p:nvPr>
            <p:ph type="body" sz="quarter" idx="4294967295"/>
          </p:nvPr>
        </p:nvSpPr>
        <p:spPr>
          <a:xfrm>
            <a:off x="350849" y="935753"/>
            <a:ext cx="8416925" cy="3597275"/>
          </a:xfrm>
          <a:prstGeom prst="rect">
            <a:avLst/>
          </a:prstGeom>
        </p:spPr>
        <p:txBody>
          <a:bodyPr/>
          <a:lstStyle/>
          <a:p>
            <a:pPr marL="457200" indent="-457200">
              <a:buFont typeface="Arial" charset="0"/>
              <a:buChar char="•"/>
            </a:pPr>
            <a:r>
              <a:rPr lang="en-US" sz="2400" dirty="0"/>
              <a:t>All-in-one backup appliance with simple pricing</a:t>
            </a:r>
          </a:p>
          <a:p>
            <a:pPr marL="457200" indent="-457200">
              <a:buFont typeface="Arial" charset="0"/>
              <a:buChar char="•"/>
            </a:pPr>
            <a:r>
              <a:rPr lang="en-US" sz="2400" dirty="0"/>
              <a:t>Flexible virtual appliance software solution that is licensed per socket to align with familiar VM pricing models</a:t>
            </a:r>
          </a:p>
          <a:p>
            <a:pPr marL="457200" indent="-457200">
              <a:buFont typeface="Arial" charset="0"/>
              <a:buChar char="•"/>
            </a:pPr>
            <a:r>
              <a:rPr lang="en-US" sz="2400" dirty="0"/>
              <a:t>Complete protection with Cloud-to-Cloud backup for Microsoft Office 365 based on per-user pricing</a:t>
            </a:r>
          </a:p>
        </p:txBody>
      </p:sp>
      <p:grpSp>
        <p:nvGrpSpPr>
          <p:cNvPr id="16" name="Group 15"/>
          <p:cNvGrpSpPr/>
          <p:nvPr/>
        </p:nvGrpSpPr>
        <p:grpSpPr>
          <a:xfrm>
            <a:off x="1097668" y="3580470"/>
            <a:ext cx="6948665" cy="673303"/>
            <a:chOff x="1022654" y="3580470"/>
            <a:chExt cx="6948665" cy="673303"/>
          </a:xfrm>
        </p:grpSpPr>
        <p:sp>
          <p:nvSpPr>
            <p:cNvPr id="9" name="&quot;No&quot; Symbol 8"/>
            <p:cNvSpPr/>
            <p:nvPr/>
          </p:nvSpPr>
          <p:spPr>
            <a:xfrm>
              <a:off x="2676956" y="3580470"/>
              <a:ext cx="673303" cy="673303"/>
            </a:xfrm>
            <a:prstGeom prst="noSmoking">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b="1" dirty="0">
                  <a:solidFill>
                    <a:schemeClr val="bg1"/>
                  </a:solidFill>
                  <a:effectLst/>
                  <a:latin typeface="Calibri Light" pitchFamily="34" charset="0"/>
                </a:rPr>
                <a:t>Complex</a:t>
              </a:r>
              <a:br>
                <a:rPr lang="en-US" sz="2000" b="1" dirty="0">
                  <a:solidFill>
                    <a:schemeClr val="bg1"/>
                  </a:solidFill>
                  <a:effectLst/>
                  <a:latin typeface="Calibri Light" pitchFamily="34" charset="0"/>
                </a:rPr>
              </a:br>
              <a:r>
                <a:rPr lang="en-US" sz="2000" b="1" dirty="0">
                  <a:solidFill>
                    <a:schemeClr val="bg1"/>
                  </a:solidFill>
                  <a:effectLst/>
                  <a:latin typeface="Calibri Light" pitchFamily="34" charset="0"/>
                </a:rPr>
                <a:t>Pricing</a:t>
              </a:r>
            </a:p>
          </p:txBody>
        </p:sp>
        <p:sp>
          <p:nvSpPr>
            <p:cNvPr id="11" name="&quot;No&quot; Symbol 10"/>
            <p:cNvSpPr/>
            <p:nvPr/>
          </p:nvSpPr>
          <p:spPr>
            <a:xfrm>
              <a:off x="4147203" y="3580470"/>
              <a:ext cx="673303" cy="673303"/>
            </a:xfrm>
            <a:prstGeom prst="noSmoking">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b="1" dirty="0">
                  <a:solidFill>
                    <a:schemeClr val="bg1"/>
                  </a:solidFill>
                  <a:effectLst/>
                  <a:latin typeface="Calibri Light" pitchFamily="34" charset="0"/>
                </a:rPr>
                <a:t>Replication</a:t>
              </a:r>
              <a:br>
                <a:rPr lang="en-US" sz="2000" b="1" dirty="0">
                  <a:solidFill>
                    <a:schemeClr val="bg1"/>
                  </a:solidFill>
                  <a:effectLst/>
                  <a:latin typeface="Calibri Light" pitchFamily="34" charset="0"/>
                </a:rPr>
              </a:br>
              <a:r>
                <a:rPr lang="en-US" sz="2000" b="1" dirty="0">
                  <a:solidFill>
                    <a:schemeClr val="bg1"/>
                  </a:solidFill>
                  <a:effectLst/>
                  <a:latin typeface="Calibri Light" pitchFamily="34" charset="0"/>
                </a:rPr>
                <a:t>Fees</a:t>
              </a:r>
            </a:p>
          </p:txBody>
        </p:sp>
        <p:sp>
          <p:nvSpPr>
            <p:cNvPr id="13" name="&quot;No&quot; Symbol 12"/>
            <p:cNvSpPr/>
            <p:nvPr/>
          </p:nvSpPr>
          <p:spPr>
            <a:xfrm>
              <a:off x="7298016" y="3580470"/>
              <a:ext cx="673303" cy="673303"/>
            </a:xfrm>
            <a:prstGeom prst="noSmoking">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b="1" dirty="0">
                  <a:solidFill>
                    <a:schemeClr val="bg1"/>
                  </a:solidFill>
                  <a:effectLst/>
                  <a:latin typeface="Calibri Light" pitchFamily="34" charset="0"/>
                </a:rPr>
                <a:t>Virtual Backup</a:t>
              </a:r>
              <a:br>
                <a:rPr lang="en-US" sz="2000" b="1" dirty="0">
                  <a:solidFill>
                    <a:schemeClr val="bg1"/>
                  </a:solidFill>
                  <a:effectLst/>
                  <a:latin typeface="Calibri Light" pitchFamily="34" charset="0"/>
                </a:rPr>
              </a:br>
              <a:r>
                <a:rPr lang="en-US" sz="2000" b="1" dirty="0">
                  <a:solidFill>
                    <a:schemeClr val="bg1"/>
                  </a:solidFill>
                  <a:effectLst/>
                  <a:latin typeface="Calibri Light" pitchFamily="34" charset="0"/>
                </a:rPr>
                <a:t>Fees</a:t>
              </a:r>
            </a:p>
          </p:txBody>
        </p:sp>
        <p:sp>
          <p:nvSpPr>
            <p:cNvPr id="14" name="&quot;No&quot; Symbol 13"/>
            <p:cNvSpPr/>
            <p:nvPr/>
          </p:nvSpPr>
          <p:spPr>
            <a:xfrm>
              <a:off x="5643714" y="3580470"/>
              <a:ext cx="673303" cy="673303"/>
            </a:xfrm>
            <a:prstGeom prst="noSmoking">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b="1" dirty="0">
                  <a:solidFill>
                    <a:schemeClr val="bg1"/>
                  </a:solidFill>
                  <a:effectLst/>
                  <a:latin typeface="Calibri Light" pitchFamily="34" charset="0"/>
                </a:rPr>
                <a:t>Agent</a:t>
              </a:r>
              <a:br>
                <a:rPr lang="en-US" sz="2000" b="1" dirty="0">
                  <a:solidFill>
                    <a:schemeClr val="bg1"/>
                  </a:solidFill>
                  <a:effectLst/>
                  <a:latin typeface="Calibri Light" pitchFamily="34" charset="0"/>
                </a:rPr>
              </a:br>
              <a:r>
                <a:rPr lang="en-US" sz="2000" b="1" dirty="0">
                  <a:solidFill>
                    <a:schemeClr val="bg1"/>
                  </a:solidFill>
                  <a:effectLst/>
                  <a:latin typeface="Calibri Light" pitchFamily="34" charset="0"/>
                </a:rPr>
                <a:t>Fees</a:t>
              </a:r>
            </a:p>
          </p:txBody>
        </p:sp>
        <p:sp>
          <p:nvSpPr>
            <p:cNvPr id="15" name="&quot;No&quot; Symbol 14"/>
            <p:cNvSpPr/>
            <p:nvPr/>
          </p:nvSpPr>
          <p:spPr>
            <a:xfrm>
              <a:off x="1022654" y="3580470"/>
              <a:ext cx="673303" cy="673303"/>
            </a:xfrm>
            <a:prstGeom prst="noSmoking">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nchor="ctr"/>
            <a:lstStyle/>
            <a:p>
              <a:pPr algn="ctr"/>
              <a:r>
                <a:rPr lang="en-US" sz="2000" b="1" dirty="0">
                  <a:solidFill>
                    <a:schemeClr val="bg1"/>
                  </a:solidFill>
                  <a:effectLst/>
                  <a:latin typeface="Calibri Light" pitchFamily="34" charset="0"/>
                </a:rPr>
                <a:t>Per Application</a:t>
              </a:r>
              <a:br>
                <a:rPr lang="en-US" sz="2000" b="1" dirty="0">
                  <a:solidFill>
                    <a:schemeClr val="bg1"/>
                  </a:solidFill>
                  <a:effectLst/>
                  <a:latin typeface="Calibri Light" pitchFamily="34" charset="0"/>
                </a:rPr>
              </a:br>
              <a:r>
                <a:rPr lang="en-US" sz="2000" b="1" dirty="0">
                  <a:solidFill>
                    <a:schemeClr val="bg1"/>
                  </a:solidFill>
                  <a:effectLst/>
                  <a:latin typeface="Calibri Light" pitchFamily="34" charset="0"/>
                </a:rPr>
                <a:t>Fees</a:t>
              </a:r>
            </a:p>
          </p:txBody>
        </p:sp>
      </p:grpSp>
      <p:sp>
        <p:nvSpPr>
          <p:cNvPr id="12" name="Title 1"/>
          <p:cNvSpPr>
            <a:spLocks noGrp="1"/>
          </p:cNvSpPr>
          <p:nvPr>
            <p:ph type="title"/>
          </p:nvPr>
        </p:nvSpPr>
        <p:spPr>
          <a:xfrm>
            <a:off x="175192" y="169673"/>
            <a:ext cx="8353778" cy="617978"/>
          </a:xfrm>
        </p:spPr>
        <p:txBody>
          <a:bodyPr/>
          <a:lstStyle/>
          <a:p>
            <a:r>
              <a:rPr lang="en-US" dirty="0"/>
              <a:t>Easy to Buy</a:t>
            </a:r>
          </a:p>
        </p:txBody>
      </p:sp>
    </p:spTree>
    <p:extLst>
      <p:ext uri="{BB962C8B-B14F-4D97-AF65-F5344CB8AC3E}">
        <p14:creationId xmlns:p14="http://schemas.microsoft.com/office/powerpoint/2010/main" val="231831751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5"/>
          </p:nvPr>
        </p:nvSpPr>
        <p:spPr/>
        <p:txBody>
          <a:bodyPr/>
          <a:lstStyle/>
          <a:p>
            <a:endParaRPr lang="en-US"/>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ctangle 8"/>
          <p:cNvSpPr/>
          <p:nvPr/>
        </p:nvSpPr>
        <p:spPr>
          <a:xfrm>
            <a:off x="0" y="0"/>
            <a:ext cx="9144000" cy="514350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2C2C2"/>
              </a:solidFill>
              <a:latin typeface="Calibri Light" pitchFamily="34" charset="0"/>
            </a:endParaRPr>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9147" y="1903949"/>
            <a:ext cx="7905707" cy="1525051"/>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4" name="Title 1"/>
          <p:cNvSpPr txBox="1">
            <a:spLocks/>
          </p:cNvSpPr>
          <p:nvPr/>
        </p:nvSpPr>
        <p:spPr>
          <a:xfrm>
            <a:off x="175192" y="181248"/>
            <a:ext cx="8353778" cy="617978"/>
          </a:xfrm>
          <a:prstGeom prst="rect">
            <a:avLst/>
          </a:prstGeom>
        </p:spPr>
        <p:txBody>
          <a:bodyPr/>
          <a:lstStyle>
            <a:lvl1pPr algn="l" defTabSz="685800" rtl="0" eaLnBrk="1" latinLnBrk="0" hangingPunct="1">
              <a:lnSpc>
                <a:spcPct val="90000"/>
              </a:lnSpc>
              <a:spcBef>
                <a:spcPct val="0"/>
              </a:spcBef>
              <a:buNone/>
              <a:defRPr sz="4400" kern="1200">
                <a:solidFill>
                  <a:schemeClr val="bg1"/>
                </a:solidFill>
                <a:latin typeface="Myriad Pro Light" panose="020B0403030403020204" pitchFamily="34" charset="0"/>
                <a:ea typeface="+mj-ea"/>
                <a:cs typeface="+mj-cs"/>
              </a:defRPr>
            </a:lvl1pPr>
          </a:lstStyle>
          <a:p>
            <a:r>
              <a:rPr lang="en-US" sz="3600" dirty="0"/>
              <a:t>Easy to Install</a:t>
            </a:r>
          </a:p>
        </p:txBody>
      </p:sp>
    </p:spTree>
    <p:extLst>
      <p:ext uri="{BB962C8B-B14F-4D97-AF65-F5344CB8AC3E}">
        <p14:creationId xmlns:p14="http://schemas.microsoft.com/office/powerpoint/2010/main" val="1136730645"/>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92" y="169673"/>
            <a:ext cx="8353778" cy="617978"/>
          </a:xfrm>
        </p:spPr>
        <p:txBody>
          <a:bodyPr/>
          <a:lstStyle/>
          <a:p>
            <a:r>
              <a:rPr lang="en-US"/>
              <a:t>Easy </a:t>
            </a:r>
            <a:r>
              <a:rPr lang="en-US" dirty="0"/>
              <a:t>to Manage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594"/>
          <a:stretch/>
        </p:blipFill>
        <p:spPr>
          <a:xfrm>
            <a:off x="0" y="921544"/>
            <a:ext cx="9144000" cy="4221956"/>
          </a:xfrm>
          <a:prstGeom prst="rect">
            <a:avLst/>
          </a:prstGeom>
        </p:spPr>
      </p:pic>
    </p:spTree>
    <p:extLst>
      <p:ext uri="{BB962C8B-B14F-4D97-AF65-F5344CB8AC3E}">
        <p14:creationId xmlns:p14="http://schemas.microsoft.com/office/powerpoint/2010/main" val="4289117039"/>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40766" y="3539065"/>
            <a:ext cx="932502" cy="885574"/>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Volumetric Spam and Malware</a:t>
            </a:r>
            <a:endParaRPr lang="en-US" dirty="0">
              <a:latin typeface="Myriad Pro Light" panose="020B0403030403020204" pitchFamily="34" charset="0"/>
            </a:endParaRPr>
          </a:p>
        </p:txBody>
      </p:sp>
      <p:sp>
        <p:nvSpPr>
          <p:cNvPr id="2" name="Title 1"/>
          <p:cNvSpPr>
            <a:spLocks noGrp="1"/>
          </p:cNvSpPr>
          <p:nvPr>
            <p:ph type="title"/>
          </p:nvPr>
        </p:nvSpPr>
        <p:spPr/>
        <p:txBody>
          <a:bodyPr>
            <a:normAutofit/>
          </a:bodyPr>
          <a:lstStyle/>
          <a:p>
            <a:r>
              <a:rPr lang="en-US" dirty="0"/>
              <a:t>And it gets more complex every year</a:t>
            </a:r>
          </a:p>
        </p:txBody>
      </p:sp>
      <p:sp>
        <p:nvSpPr>
          <p:cNvPr id="3" name="TextBox 2"/>
          <p:cNvSpPr txBox="1"/>
          <p:nvPr/>
        </p:nvSpPr>
        <p:spPr>
          <a:xfrm>
            <a:off x="-1451113" y="2574235"/>
            <a:ext cx="184731" cy="369332"/>
          </a:xfrm>
          <a:prstGeom prst="rect">
            <a:avLst/>
          </a:prstGeom>
          <a:noFill/>
        </p:spPr>
        <p:txBody>
          <a:bodyPr wrap="none" rtlCol="0">
            <a:spAutoFit/>
          </a:bodyPr>
          <a:lstStyle/>
          <a:p>
            <a:pPr>
              <a:spcAft>
                <a:spcPts val="600"/>
              </a:spcAft>
            </a:pPr>
            <a:endParaRPr lang="en-US" dirty="0">
              <a:solidFill>
                <a:schemeClr val="bg1"/>
              </a:solidFill>
              <a:latin typeface="Myriad Pro Light" panose="020B0403030403020204" pitchFamily="34" charset="0"/>
            </a:endParaRPr>
          </a:p>
        </p:txBody>
      </p:sp>
      <p:sp>
        <p:nvSpPr>
          <p:cNvPr id="6" name="TextBox 5">
            <a:extLst>
              <a:ext uri="{FF2B5EF4-FFF2-40B4-BE49-F238E27FC236}">
                <a16:creationId xmlns:a16="http://schemas.microsoft.com/office/drawing/2014/main" id="{D62158A6-76BB-E74D-AD51-E6655A04E3B2}"/>
              </a:ext>
            </a:extLst>
          </p:cNvPr>
          <p:cNvSpPr txBox="1"/>
          <p:nvPr/>
        </p:nvSpPr>
        <p:spPr>
          <a:xfrm rot="16200000">
            <a:off x="-671459" y="2477792"/>
            <a:ext cx="2363050" cy="369332"/>
          </a:xfrm>
          <a:prstGeom prst="rect">
            <a:avLst/>
          </a:prstGeom>
          <a:noFill/>
        </p:spPr>
        <p:txBody>
          <a:bodyPr wrap="square" rtlCol="0">
            <a:spAutoFit/>
          </a:bodyPr>
          <a:lstStyle/>
          <a:p>
            <a:pPr>
              <a:spcAft>
                <a:spcPts val="600"/>
              </a:spcAft>
            </a:pPr>
            <a:r>
              <a:rPr lang="en-US" dirty="0">
                <a:solidFill>
                  <a:schemeClr val="bg1"/>
                </a:solidFill>
                <a:latin typeface="Myriad Pro Light" panose="020B0403030403020204" pitchFamily="34" charset="0"/>
              </a:rPr>
              <a:t>Risk and Complexity</a:t>
            </a:r>
          </a:p>
        </p:txBody>
      </p:sp>
      <p:sp>
        <p:nvSpPr>
          <p:cNvPr id="15" name="TextBox 14">
            <a:extLst>
              <a:ext uri="{FF2B5EF4-FFF2-40B4-BE49-F238E27FC236}">
                <a16:creationId xmlns:a16="http://schemas.microsoft.com/office/drawing/2014/main" id="{B9100557-0B79-614A-989A-A899269EC358}"/>
              </a:ext>
            </a:extLst>
          </p:cNvPr>
          <p:cNvSpPr txBox="1"/>
          <p:nvPr/>
        </p:nvSpPr>
        <p:spPr>
          <a:xfrm>
            <a:off x="3473892" y="4581841"/>
            <a:ext cx="2363050" cy="369332"/>
          </a:xfrm>
          <a:prstGeom prst="rect">
            <a:avLst/>
          </a:prstGeom>
          <a:noFill/>
        </p:spPr>
        <p:txBody>
          <a:bodyPr wrap="square" rtlCol="0">
            <a:spAutoFit/>
          </a:bodyPr>
          <a:lstStyle/>
          <a:p>
            <a:pPr algn="ctr">
              <a:spcAft>
                <a:spcPts val="600"/>
              </a:spcAft>
            </a:pPr>
            <a:r>
              <a:rPr lang="en-US" dirty="0">
                <a:solidFill>
                  <a:schemeClr val="bg1"/>
                </a:solidFill>
                <a:latin typeface="Myriad Pro Light" panose="020B0403030403020204" pitchFamily="34" charset="0"/>
              </a:rPr>
              <a:t>Time</a:t>
            </a:r>
          </a:p>
        </p:txBody>
      </p:sp>
      <p:cxnSp>
        <p:nvCxnSpPr>
          <p:cNvPr id="8" name="Straight Connector 7">
            <a:extLst>
              <a:ext uri="{FF2B5EF4-FFF2-40B4-BE49-F238E27FC236}">
                <a16:creationId xmlns:a16="http://schemas.microsoft.com/office/drawing/2014/main" id="{7C19C660-5881-3045-BF1B-EBCE53430A22}"/>
              </a:ext>
            </a:extLst>
          </p:cNvPr>
          <p:cNvCxnSpPr>
            <a:cxnSpLocks/>
          </p:cNvCxnSpPr>
          <p:nvPr/>
        </p:nvCxnSpPr>
        <p:spPr>
          <a:xfrm>
            <a:off x="812800" y="1230669"/>
            <a:ext cx="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D74271-77A6-644F-8234-B629BAB4A21C}"/>
              </a:ext>
            </a:extLst>
          </p:cNvPr>
          <p:cNvCxnSpPr>
            <a:cxnSpLocks/>
          </p:cNvCxnSpPr>
          <p:nvPr/>
        </p:nvCxnSpPr>
        <p:spPr>
          <a:xfrm>
            <a:off x="652972" y="4466968"/>
            <a:ext cx="8004891" cy="29423"/>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917EE0-4DE4-E54D-A088-22A83CFD78F5}"/>
              </a:ext>
            </a:extLst>
          </p:cNvPr>
          <p:cNvCxnSpPr>
            <a:cxnSpLocks/>
          </p:cNvCxnSpPr>
          <p:nvPr/>
        </p:nvCxnSpPr>
        <p:spPr>
          <a:xfrm>
            <a:off x="795253" y="1134533"/>
            <a:ext cx="0" cy="3491448"/>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E78CED4-5621-6742-A546-E8C2C33F8407}"/>
              </a:ext>
            </a:extLst>
          </p:cNvPr>
          <p:cNvSpPr/>
          <p:nvPr/>
        </p:nvSpPr>
        <p:spPr>
          <a:xfrm>
            <a:off x="1824385" y="3427443"/>
            <a:ext cx="914400" cy="997196"/>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SOX, HIPAA, FINRA</a:t>
            </a:r>
          </a:p>
          <a:p>
            <a:pPr algn="ctr"/>
            <a:r>
              <a:rPr lang="en-US" sz="1200" dirty="0">
                <a:latin typeface="Myriad Pro Light" panose="020B0403030403020204" pitchFamily="34" charset="0"/>
              </a:rPr>
              <a:t>eDiscovery</a:t>
            </a:r>
            <a:endParaRPr lang="en-US" dirty="0">
              <a:latin typeface="Myriad Pro Light" panose="020B0403030403020204" pitchFamily="34" charset="0"/>
            </a:endParaRPr>
          </a:p>
        </p:txBody>
      </p:sp>
      <p:sp>
        <p:nvSpPr>
          <p:cNvPr id="32" name="Rectangle 31">
            <a:extLst>
              <a:ext uri="{FF2B5EF4-FFF2-40B4-BE49-F238E27FC236}">
                <a16:creationId xmlns:a16="http://schemas.microsoft.com/office/drawing/2014/main" id="{96ACBD85-3712-674B-81F3-0D0D9CB6F3EB}"/>
              </a:ext>
            </a:extLst>
          </p:cNvPr>
          <p:cNvSpPr/>
          <p:nvPr/>
        </p:nvSpPr>
        <p:spPr>
          <a:xfrm>
            <a:off x="2789902" y="3253822"/>
            <a:ext cx="914400" cy="1170817"/>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Zero Day Attacks</a:t>
            </a:r>
            <a:endParaRPr lang="en-US" dirty="0">
              <a:latin typeface="Myriad Pro Light" panose="020B0403030403020204" pitchFamily="34" charset="0"/>
            </a:endParaRPr>
          </a:p>
        </p:txBody>
      </p:sp>
      <p:sp>
        <p:nvSpPr>
          <p:cNvPr id="33" name="Rectangle 32">
            <a:extLst>
              <a:ext uri="{FF2B5EF4-FFF2-40B4-BE49-F238E27FC236}">
                <a16:creationId xmlns:a16="http://schemas.microsoft.com/office/drawing/2014/main" id="{43C861EE-17FD-ED4D-AEE9-10D0ED35690C}"/>
              </a:ext>
            </a:extLst>
          </p:cNvPr>
          <p:cNvSpPr/>
          <p:nvPr/>
        </p:nvSpPr>
        <p:spPr>
          <a:xfrm>
            <a:off x="3755419" y="2943574"/>
            <a:ext cx="914400" cy="1481065"/>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Phishing</a:t>
            </a:r>
            <a:endParaRPr lang="en-US" dirty="0">
              <a:latin typeface="Myriad Pro Light" panose="020B0403030403020204" pitchFamily="34" charset="0"/>
            </a:endParaRPr>
          </a:p>
        </p:txBody>
      </p:sp>
      <p:sp>
        <p:nvSpPr>
          <p:cNvPr id="34" name="Rectangle 33">
            <a:extLst>
              <a:ext uri="{FF2B5EF4-FFF2-40B4-BE49-F238E27FC236}">
                <a16:creationId xmlns:a16="http://schemas.microsoft.com/office/drawing/2014/main" id="{CE400F64-8044-AB4D-976F-2E76E7D7C43A}"/>
              </a:ext>
            </a:extLst>
          </p:cNvPr>
          <p:cNvSpPr/>
          <p:nvPr/>
        </p:nvSpPr>
        <p:spPr>
          <a:xfrm>
            <a:off x="4720936" y="2574239"/>
            <a:ext cx="914400" cy="1850400"/>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Brand Erosion, Email Trust</a:t>
            </a:r>
            <a:endParaRPr lang="en-US" dirty="0">
              <a:latin typeface="Myriad Pro Light" panose="020B0403030403020204" pitchFamily="34" charset="0"/>
            </a:endParaRPr>
          </a:p>
        </p:txBody>
      </p:sp>
      <p:sp>
        <p:nvSpPr>
          <p:cNvPr id="35" name="Rectangle 34">
            <a:extLst>
              <a:ext uri="{FF2B5EF4-FFF2-40B4-BE49-F238E27FC236}">
                <a16:creationId xmlns:a16="http://schemas.microsoft.com/office/drawing/2014/main" id="{D21B630E-C47E-6E40-BDA0-BA37311A4962}"/>
              </a:ext>
            </a:extLst>
          </p:cNvPr>
          <p:cNvSpPr/>
          <p:nvPr/>
        </p:nvSpPr>
        <p:spPr>
          <a:xfrm>
            <a:off x="5686453" y="2071875"/>
            <a:ext cx="914400" cy="2352764"/>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Ransom-ware</a:t>
            </a:r>
            <a:endParaRPr lang="en-US" dirty="0">
              <a:latin typeface="Myriad Pro Light" panose="020B0403030403020204" pitchFamily="34" charset="0"/>
            </a:endParaRPr>
          </a:p>
        </p:txBody>
      </p:sp>
      <p:sp>
        <p:nvSpPr>
          <p:cNvPr id="36" name="Rectangle 35">
            <a:extLst>
              <a:ext uri="{FF2B5EF4-FFF2-40B4-BE49-F238E27FC236}">
                <a16:creationId xmlns:a16="http://schemas.microsoft.com/office/drawing/2014/main" id="{38D00D11-1486-BC4B-B0A8-79521AA2A914}"/>
              </a:ext>
            </a:extLst>
          </p:cNvPr>
          <p:cNvSpPr/>
          <p:nvPr/>
        </p:nvSpPr>
        <p:spPr>
          <a:xfrm>
            <a:off x="6651970" y="1480933"/>
            <a:ext cx="914400" cy="2943706"/>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Spear Phishing,</a:t>
            </a:r>
          </a:p>
          <a:p>
            <a:pPr algn="ctr"/>
            <a:r>
              <a:rPr lang="en-US" sz="1200" dirty="0">
                <a:latin typeface="Myriad Pro Light" panose="020B0403030403020204" pitchFamily="34" charset="0"/>
              </a:rPr>
              <a:t>Whaling, BEC, </a:t>
            </a:r>
          </a:p>
          <a:p>
            <a:pPr algn="ctr"/>
            <a:r>
              <a:rPr lang="en-US" sz="1200" dirty="0">
                <a:latin typeface="Myriad Pro Light" panose="020B0403030403020204" pitchFamily="34" charset="0"/>
              </a:rPr>
              <a:t>CEO Fraud, Socially Engineered Phishing</a:t>
            </a:r>
            <a:endParaRPr lang="en-US" dirty="0">
              <a:latin typeface="Myriad Pro Light" panose="020B0403030403020204" pitchFamily="34" charset="0"/>
            </a:endParaRPr>
          </a:p>
        </p:txBody>
      </p:sp>
      <p:sp>
        <p:nvSpPr>
          <p:cNvPr id="37" name="Rectangle 36">
            <a:extLst>
              <a:ext uri="{FF2B5EF4-FFF2-40B4-BE49-F238E27FC236}">
                <a16:creationId xmlns:a16="http://schemas.microsoft.com/office/drawing/2014/main" id="{53DDCFBD-348F-0747-9C53-C2F2F0A801E5}"/>
              </a:ext>
            </a:extLst>
          </p:cNvPr>
          <p:cNvSpPr/>
          <p:nvPr/>
        </p:nvSpPr>
        <p:spPr>
          <a:xfrm>
            <a:off x="7617484" y="900291"/>
            <a:ext cx="914400" cy="3524348"/>
          </a:xfrm>
          <a:prstGeom prst="rect">
            <a:avLst/>
          </a:prstGeom>
          <a:solidFill>
            <a:srgbClr val="008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yriad Pro Light" panose="020B0403030403020204" pitchFamily="34" charset="0"/>
              </a:rPr>
              <a:t>Unified Mobile Inboxes and Unsecured Executive Personal Accounts</a:t>
            </a:r>
            <a:endParaRPr lang="en-US" dirty="0">
              <a:latin typeface="Myriad Pro Light" panose="020B0403030403020204" pitchFamily="34" charset="0"/>
            </a:endParaRPr>
          </a:p>
        </p:txBody>
      </p:sp>
      <p:sp>
        <p:nvSpPr>
          <p:cNvPr id="5" name="TextBox 4">
            <a:extLst>
              <a:ext uri="{FF2B5EF4-FFF2-40B4-BE49-F238E27FC236}">
                <a16:creationId xmlns:a16="http://schemas.microsoft.com/office/drawing/2014/main" id="{1101330F-EF8B-4C4E-A2C3-70F1DE3539D2}"/>
              </a:ext>
            </a:extLst>
          </p:cNvPr>
          <p:cNvSpPr txBox="1"/>
          <p:nvPr/>
        </p:nvSpPr>
        <p:spPr>
          <a:xfrm>
            <a:off x="971351" y="4466968"/>
            <a:ext cx="671332" cy="369332"/>
          </a:xfrm>
          <a:prstGeom prst="rect">
            <a:avLst/>
          </a:prstGeom>
          <a:noFill/>
        </p:spPr>
        <p:txBody>
          <a:bodyPr wrap="square" rtlCol="0">
            <a:spAutoFit/>
          </a:bodyPr>
          <a:lstStyle/>
          <a:p>
            <a:pPr>
              <a:spcAft>
                <a:spcPts val="600"/>
              </a:spcAft>
            </a:pPr>
            <a:r>
              <a:rPr lang="en-US" dirty="0">
                <a:solidFill>
                  <a:schemeClr val="bg1"/>
                </a:solidFill>
                <a:latin typeface="Myriad Pro Light" panose="020B0403030403020204" pitchFamily="34" charset="0"/>
              </a:rPr>
              <a:t>2000</a:t>
            </a:r>
          </a:p>
        </p:txBody>
      </p:sp>
      <p:sp>
        <p:nvSpPr>
          <p:cNvPr id="19" name="TextBox 18">
            <a:extLst>
              <a:ext uri="{FF2B5EF4-FFF2-40B4-BE49-F238E27FC236}">
                <a16:creationId xmlns:a16="http://schemas.microsoft.com/office/drawing/2014/main" id="{7FD8E06E-3482-264D-9FC8-0AE31364E73B}"/>
              </a:ext>
            </a:extLst>
          </p:cNvPr>
          <p:cNvSpPr txBox="1"/>
          <p:nvPr/>
        </p:nvSpPr>
        <p:spPr>
          <a:xfrm>
            <a:off x="8128812" y="4496391"/>
            <a:ext cx="671332" cy="369332"/>
          </a:xfrm>
          <a:prstGeom prst="rect">
            <a:avLst/>
          </a:prstGeom>
          <a:noFill/>
        </p:spPr>
        <p:txBody>
          <a:bodyPr wrap="square" rtlCol="0">
            <a:spAutoFit/>
          </a:bodyPr>
          <a:lstStyle/>
          <a:p>
            <a:pPr>
              <a:spcAft>
                <a:spcPts val="600"/>
              </a:spcAft>
            </a:pPr>
            <a:r>
              <a:rPr lang="en-US" dirty="0">
                <a:solidFill>
                  <a:schemeClr val="bg1"/>
                </a:solidFill>
                <a:latin typeface="Myriad Pro Light" panose="020B0403030403020204" pitchFamily="34" charset="0"/>
              </a:rPr>
              <a:t>2018</a:t>
            </a:r>
          </a:p>
        </p:txBody>
      </p:sp>
      <p:sp>
        <p:nvSpPr>
          <p:cNvPr id="21" name="TextBox 20">
            <a:extLst>
              <a:ext uri="{FF2B5EF4-FFF2-40B4-BE49-F238E27FC236}">
                <a16:creationId xmlns:a16="http://schemas.microsoft.com/office/drawing/2014/main" id="{5695614B-CDDF-7644-A4FD-3A2BE6B156FA}"/>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Tree>
    <p:extLst>
      <p:ext uri="{BB962C8B-B14F-4D97-AF65-F5344CB8AC3E}">
        <p14:creationId xmlns:p14="http://schemas.microsoft.com/office/powerpoint/2010/main" val="219564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dissolv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dissolv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32"/>
          <a:stretch/>
        </p:blipFill>
        <p:spPr>
          <a:xfrm>
            <a:off x="-1" y="906779"/>
            <a:ext cx="9144001" cy="3931920"/>
          </a:xfrm>
          <a:prstGeom prst="rect">
            <a:avLst/>
          </a:prstGeom>
        </p:spPr>
      </p:pic>
      <p:sp>
        <p:nvSpPr>
          <p:cNvPr id="4" name="Rectangle 3"/>
          <p:cNvSpPr/>
          <p:nvPr/>
        </p:nvSpPr>
        <p:spPr>
          <a:xfrm>
            <a:off x="0" y="0"/>
            <a:ext cx="9144000" cy="928551"/>
          </a:xfrm>
          <a:prstGeom prst="rect">
            <a:avLst/>
          </a:prstGeom>
          <a:solidFill>
            <a:srgbClr val="0088C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
        <p:nvSpPr>
          <p:cNvPr id="3" name="Title 1"/>
          <p:cNvSpPr>
            <a:spLocks noGrp="1"/>
          </p:cNvSpPr>
          <p:nvPr>
            <p:ph type="title"/>
          </p:nvPr>
        </p:nvSpPr>
        <p:spPr>
          <a:xfrm>
            <a:off x="145729" y="155286"/>
            <a:ext cx="8353778" cy="617978"/>
          </a:xfrm>
        </p:spPr>
        <p:txBody>
          <a:bodyPr/>
          <a:lstStyle/>
          <a:p>
            <a:r>
              <a:rPr lang="en-US" dirty="0"/>
              <a:t>Barracuda Backup</a:t>
            </a:r>
          </a:p>
        </p:txBody>
      </p:sp>
      <p:sp>
        <p:nvSpPr>
          <p:cNvPr id="5" name="Rectangle 4"/>
          <p:cNvSpPr/>
          <p:nvPr/>
        </p:nvSpPr>
        <p:spPr>
          <a:xfrm>
            <a:off x="0" y="4838699"/>
            <a:ext cx="9143999" cy="304801"/>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
        <p:nvSpPr>
          <p:cNvPr id="6" name="Rectangle 5">
            <a:extLst>
              <a:ext uri="{FF2B5EF4-FFF2-40B4-BE49-F238E27FC236}">
                <a16:creationId xmlns:a16="http://schemas.microsoft.com/office/drawing/2014/main" id="{1AA75AD6-3C23-C343-BA0D-4205625EBBAC}"/>
              </a:ext>
            </a:extLst>
          </p:cNvPr>
          <p:cNvSpPr/>
          <p:nvPr/>
        </p:nvSpPr>
        <p:spPr>
          <a:xfrm>
            <a:off x="6346092" y="2477477"/>
            <a:ext cx="562708" cy="304800"/>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Tree>
    <p:extLst>
      <p:ext uri="{BB962C8B-B14F-4D97-AF65-F5344CB8AC3E}">
        <p14:creationId xmlns:p14="http://schemas.microsoft.com/office/powerpoint/2010/main" val="460212125"/>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8437"/>
            <a:ext cx="9549114" cy="3837881"/>
          </a:xfrm>
          <a:prstGeom prst="rect">
            <a:avLst/>
          </a:prstGeom>
        </p:spPr>
      </p:pic>
      <p:graphicFrame>
        <p:nvGraphicFramePr>
          <p:cNvPr id="3" name="Table 2"/>
          <p:cNvGraphicFramePr>
            <a:graphicFrameLocks noGrp="1"/>
          </p:cNvGraphicFramePr>
          <p:nvPr>
            <p:extLst/>
          </p:nvPr>
        </p:nvGraphicFramePr>
        <p:xfrm>
          <a:off x="-3" y="1280327"/>
          <a:ext cx="9144003" cy="1097280"/>
        </p:xfrm>
        <a:graphic>
          <a:graphicData uri="http://schemas.openxmlformats.org/drawingml/2006/table">
            <a:tbl>
              <a:tblPr firstRow="1" bandRow="1">
                <a:tableStyleId>{69012ECD-51FC-41F1-AA8D-1B2483CD663E}</a:tableStyleId>
              </a:tblPr>
              <a:tblGrid>
                <a:gridCol w="1913585">
                  <a:extLst>
                    <a:ext uri="{9D8B030D-6E8A-4147-A177-3AD203B41FA5}">
                      <a16:colId xmlns:a16="http://schemas.microsoft.com/office/drawing/2014/main" val="20000"/>
                    </a:ext>
                  </a:extLst>
                </a:gridCol>
                <a:gridCol w="603159">
                  <a:extLst>
                    <a:ext uri="{9D8B030D-6E8A-4147-A177-3AD203B41FA5}">
                      <a16:colId xmlns:a16="http://schemas.microsoft.com/office/drawing/2014/main" val="20001"/>
                    </a:ext>
                  </a:extLst>
                </a:gridCol>
                <a:gridCol w="572993">
                  <a:extLst>
                    <a:ext uri="{9D8B030D-6E8A-4147-A177-3AD203B41FA5}">
                      <a16:colId xmlns:a16="http://schemas.microsoft.com/office/drawing/2014/main" val="20002"/>
                    </a:ext>
                  </a:extLst>
                </a:gridCol>
                <a:gridCol w="572993">
                  <a:extLst>
                    <a:ext uri="{9D8B030D-6E8A-4147-A177-3AD203B41FA5}">
                      <a16:colId xmlns:a16="http://schemas.microsoft.com/office/drawing/2014/main" val="326940004"/>
                    </a:ext>
                  </a:extLst>
                </a:gridCol>
                <a:gridCol w="572993">
                  <a:extLst>
                    <a:ext uri="{9D8B030D-6E8A-4147-A177-3AD203B41FA5}">
                      <a16:colId xmlns:a16="http://schemas.microsoft.com/office/drawing/2014/main" val="20003"/>
                    </a:ext>
                  </a:extLst>
                </a:gridCol>
                <a:gridCol w="572993">
                  <a:extLst>
                    <a:ext uri="{9D8B030D-6E8A-4147-A177-3AD203B41FA5}">
                      <a16:colId xmlns:a16="http://schemas.microsoft.com/office/drawing/2014/main" val="20004"/>
                    </a:ext>
                  </a:extLst>
                </a:gridCol>
                <a:gridCol w="572993">
                  <a:extLst>
                    <a:ext uri="{9D8B030D-6E8A-4147-A177-3AD203B41FA5}">
                      <a16:colId xmlns:a16="http://schemas.microsoft.com/office/drawing/2014/main" val="20005"/>
                    </a:ext>
                  </a:extLst>
                </a:gridCol>
                <a:gridCol w="572993">
                  <a:extLst>
                    <a:ext uri="{9D8B030D-6E8A-4147-A177-3AD203B41FA5}">
                      <a16:colId xmlns:a16="http://schemas.microsoft.com/office/drawing/2014/main" val="20006"/>
                    </a:ext>
                  </a:extLst>
                </a:gridCol>
                <a:gridCol w="572993">
                  <a:extLst>
                    <a:ext uri="{9D8B030D-6E8A-4147-A177-3AD203B41FA5}">
                      <a16:colId xmlns:a16="http://schemas.microsoft.com/office/drawing/2014/main" val="20007"/>
                    </a:ext>
                  </a:extLst>
                </a:gridCol>
                <a:gridCol w="572993">
                  <a:extLst>
                    <a:ext uri="{9D8B030D-6E8A-4147-A177-3AD203B41FA5}">
                      <a16:colId xmlns:a16="http://schemas.microsoft.com/office/drawing/2014/main" val="20008"/>
                    </a:ext>
                  </a:extLst>
                </a:gridCol>
                <a:gridCol w="572993">
                  <a:extLst>
                    <a:ext uri="{9D8B030D-6E8A-4147-A177-3AD203B41FA5}">
                      <a16:colId xmlns:a16="http://schemas.microsoft.com/office/drawing/2014/main" val="20009"/>
                    </a:ext>
                  </a:extLst>
                </a:gridCol>
                <a:gridCol w="572993">
                  <a:extLst>
                    <a:ext uri="{9D8B030D-6E8A-4147-A177-3AD203B41FA5}">
                      <a16:colId xmlns:a16="http://schemas.microsoft.com/office/drawing/2014/main" val="20010"/>
                    </a:ext>
                  </a:extLst>
                </a:gridCol>
                <a:gridCol w="572993">
                  <a:extLst>
                    <a:ext uri="{9D8B030D-6E8A-4147-A177-3AD203B41FA5}">
                      <a16:colId xmlns:a16="http://schemas.microsoft.com/office/drawing/2014/main" val="20011"/>
                    </a:ext>
                  </a:extLst>
                </a:gridCol>
                <a:gridCol w="324336">
                  <a:extLst>
                    <a:ext uri="{9D8B030D-6E8A-4147-A177-3AD203B41FA5}">
                      <a16:colId xmlns:a16="http://schemas.microsoft.com/office/drawing/2014/main" val="20012"/>
                    </a:ext>
                  </a:extLst>
                </a:gridCol>
              </a:tblGrid>
              <a:tr h="335280">
                <a:tc>
                  <a:txBody>
                    <a:bodyPr/>
                    <a:lstStyle/>
                    <a:p>
                      <a:endParaRPr lang="en-US" sz="1400" b="1" dirty="0">
                        <a:latin typeface="Myriad Pro Light" charset="0"/>
                        <a:ea typeface="Myriad Pro Light" charset="0"/>
                        <a:cs typeface="Myriad Pro Light"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0" scaled="1"/>
                      <a:tileRect/>
                    </a:gradFill>
                  </a:tcPr>
                </a:tc>
                <a:tc>
                  <a:txBody>
                    <a:bodyPr/>
                    <a:lstStyle/>
                    <a:p>
                      <a:pPr algn="r"/>
                      <a:r>
                        <a:rPr lang="en-US" sz="1400" b="0" dirty="0">
                          <a:latin typeface="Myriad Pro Light" charset="0"/>
                          <a:ea typeface="Myriad Pro Light" charset="0"/>
                          <a:cs typeface="Myriad Pro Light" charset="0"/>
                        </a:rPr>
                        <a:t>190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290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295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390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490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690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790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890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895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990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995</a:t>
                      </a:r>
                    </a:p>
                  </a:txBody>
                  <a:tcPr anchor="ctr">
                    <a:lnL w="381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1090</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10800000" scaled="1"/>
                      <a:tileRect/>
                    </a:gradFill>
                  </a:tcPr>
                </a:tc>
                <a:extLst>
                  <a:ext uri="{0D108BD9-81ED-4DB2-BD59-A6C34878D82A}">
                    <a16:rowId xmlns:a16="http://schemas.microsoft.com/office/drawing/2014/main" val="10000"/>
                  </a:ext>
                </a:extLst>
              </a:tr>
              <a:tr h="335280">
                <a:tc>
                  <a:txBody>
                    <a:bodyPr/>
                    <a:lstStyle/>
                    <a:p>
                      <a:r>
                        <a:rPr lang="en-US" sz="1100" b="1" dirty="0">
                          <a:solidFill>
                            <a:schemeClr val="bg1"/>
                          </a:solidFill>
                          <a:latin typeface="Myriad Pro Light" charset="0"/>
                          <a:ea typeface="Myriad Pro Light" charset="0"/>
                          <a:cs typeface="Myriad Pro Light" charset="0"/>
                        </a:rPr>
                        <a:t>Usable Capacity</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a:t>
                      </a:r>
                      <a:r>
                        <a:rPr lang="en-US" sz="1100" baseline="0" dirty="0">
                          <a:solidFill>
                            <a:schemeClr val="bg1"/>
                          </a:solidFill>
                          <a:latin typeface="Myriad Pro Light" charset="0"/>
                          <a:ea typeface="Myriad Pro Light" charset="0"/>
                          <a:cs typeface="Myriad Pro Light" charset="0"/>
                        </a:rPr>
                        <a:t>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2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2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4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6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12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18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24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36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48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80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112 TB</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5280">
                <a:tc>
                  <a:txBody>
                    <a:bodyPr/>
                    <a:lstStyle/>
                    <a:p>
                      <a:r>
                        <a:rPr lang="en-US" sz="1100" b="1" dirty="0">
                          <a:solidFill>
                            <a:schemeClr val="bg1"/>
                          </a:solidFill>
                          <a:latin typeface="Myriad Pro Light" charset="0"/>
                          <a:ea typeface="Myriad Pro Light" charset="0"/>
                          <a:cs typeface="Myriad Pro Light" charset="0"/>
                        </a:rPr>
                        <a:t>Recommended Environment</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500 GB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a:t>
                      </a:r>
                      <a:r>
                        <a:rPr lang="en-US" sz="1100" baseline="0" dirty="0">
                          <a:solidFill>
                            <a:schemeClr val="bg1"/>
                          </a:solidFill>
                          <a:latin typeface="Myriad Pro Light" charset="0"/>
                          <a:ea typeface="Myriad Pro Light" charset="0"/>
                          <a:cs typeface="Myriad Pro Light" charset="0"/>
                        </a:rPr>
                        <a:t>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2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3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6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9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12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18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24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40 TB</a:t>
                      </a:r>
                    </a:p>
                  </a:txBody>
                  <a:tcPr anchor="ctr">
                    <a:lnL w="381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56 TB</a:t>
                      </a: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8" name="Title 7"/>
          <p:cNvSpPr>
            <a:spLocks noGrp="1"/>
          </p:cNvSpPr>
          <p:nvPr>
            <p:ph type="title"/>
          </p:nvPr>
        </p:nvSpPr>
        <p:spPr>
          <a:xfrm>
            <a:off x="315598" y="313600"/>
            <a:ext cx="8353778" cy="617978"/>
          </a:xfrm>
        </p:spPr>
        <p:txBody>
          <a:bodyPr/>
          <a:lstStyle/>
          <a:p>
            <a:r>
              <a:rPr lang="en-US" dirty="0"/>
              <a:t>Physical Appliances</a:t>
            </a:r>
          </a:p>
        </p:txBody>
      </p:sp>
      <p:sp>
        <p:nvSpPr>
          <p:cNvPr id="4" name="TextBox 3">
            <a:extLst>
              <a:ext uri="{FF2B5EF4-FFF2-40B4-BE49-F238E27FC236}">
                <a16:creationId xmlns:a16="http://schemas.microsoft.com/office/drawing/2014/main" id="{24A66294-E22F-FA40-9A80-2303E6377549}"/>
              </a:ext>
            </a:extLst>
          </p:cNvPr>
          <p:cNvSpPr txBox="1"/>
          <p:nvPr/>
        </p:nvSpPr>
        <p:spPr>
          <a:xfrm>
            <a:off x="6813158" y="4787673"/>
            <a:ext cx="2297424" cy="261610"/>
          </a:xfrm>
          <a:prstGeom prst="rect">
            <a:avLst/>
          </a:prstGeom>
          <a:noFill/>
        </p:spPr>
        <p:txBody>
          <a:bodyPr wrap="none" rtlCol="0">
            <a:spAutoFit/>
          </a:bodyPr>
          <a:lstStyle/>
          <a:p>
            <a:pPr>
              <a:spcAft>
                <a:spcPts val="600"/>
              </a:spcAft>
            </a:pPr>
            <a:r>
              <a:rPr lang="en-US" sz="1100" dirty="0">
                <a:solidFill>
                  <a:schemeClr val="bg1"/>
                </a:solidFill>
                <a:latin typeface="Myriad Pro Light" panose="020B0403030403020204" pitchFamily="34" charset="0"/>
              </a:rPr>
              <a:t>*190 and 295 use desktop form factor</a:t>
            </a:r>
          </a:p>
        </p:txBody>
      </p:sp>
    </p:spTree>
    <p:extLst>
      <p:ext uri="{BB962C8B-B14F-4D97-AF65-F5344CB8AC3E}">
        <p14:creationId xmlns:p14="http://schemas.microsoft.com/office/powerpoint/2010/main" val="2365663224"/>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8437"/>
            <a:ext cx="9549114" cy="3837881"/>
          </a:xfrm>
          <a:prstGeom prst="rect">
            <a:avLst/>
          </a:prstGeom>
        </p:spPr>
      </p:pic>
      <p:graphicFrame>
        <p:nvGraphicFramePr>
          <p:cNvPr id="3" name="Table 2"/>
          <p:cNvGraphicFramePr>
            <a:graphicFrameLocks noGrp="1"/>
          </p:cNvGraphicFramePr>
          <p:nvPr>
            <p:extLst/>
          </p:nvPr>
        </p:nvGraphicFramePr>
        <p:xfrm>
          <a:off x="-6" y="1280327"/>
          <a:ext cx="9144008" cy="1008882"/>
        </p:xfrm>
        <a:graphic>
          <a:graphicData uri="http://schemas.openxmlformats.org/drawingml/2006/table">
            <a:tbl>
              <a:tblPr firstRow="1" bandRow="1">
                <a:tableStyleId>{69012ECD-51FC-41F1-AA8D-1B2483CD663E}</a:tableStyleId>
              </a:tblPr>
              <a:tblGrid>
                <a:gridCol w="2094529">
                  <a:extLst>
                    <a:ext uri="{9D8B030D-6E8A-4147-A177-3AD203B41FA5}">
                      <a16:colId xmlns:a16="http://schemas.microsoft.com/office/drawing/2014/main" val="20000"/>
                    </a:ext>
                  </a:extLst>
                </a:gridCol>
                <a:gridCol w="799123">
                  <a:extLst>
                    <a:ext uri="{9D8B030D-6E8A-4147-A177-3AD203B41FA5}">
                      <a16:colId xmlns:a16="http://schemas.microsoft.com/office/drawing/2014/main" val="20001"/>
                    </a:ext>
                  </a:extLst>
                </a:gridCol>
                <a:gridCol w="799123">
                  <a:extLst>
                    <a:ext uri="{9D8B030D-6E8A-4147-A177-3AD203B41FA5}">
                      <a16:colId xmlns:a16="http://schemas.microsoft.com/office/drawing/2014/main" val="20002"/>
                    </a:ext>
                  </a:extLst>
                </a:gridCol>
                <a:gridCol w="799123">
                  <a:extLst>
                    <a:ext uri="{9D8B030D-6E8A-4147-A177-3AD203B41FA5}">
                      <a16:colId xmlns:a16="http://schemas.microsoft.com/office/drawing/2014/main" val="20003"/>
                    </a:ext>
                  </a:extLst>
                </a:gridCol>
                <a:gridCol w="799123">
                  <a:extLst>
                    <a:ext uri="{9D8B030D-6E8A-4147-A177-3AD203B41FA5}">
                      <a16:colId xmlns:a16="http://schemas.microsoft.com/office/drawing/2014/main" val="20004"/>
                    </a:ext>
                  </a:extLst>
                </a:gridCol>
                <a:gridCol w="679941">
                  <a:extLst>
                    <a:ext uri="{9D8B030D-6E8A-4147-A177-3AD203B41FA5}">
                      <a16:colId xmlns:a16="http://schemas.microsoft.com/office/drawing/2014/main" val="3074645884"/>
                    </a:ext>
                  </a:extLst>
                </a:gridCol>
                <a:gridCol w="3173046">
                  <a:extLst>
                    <a:ext uri="{9D8B030D-6E8A-4147-A177-3AD203B41FA5}">
                      <a16:colId xmlns:a16="http://schemas.microsoft.com/office/drawing/2014/main" val="3111431964"/>
                    </a:ext>
                  </a:extLst>
                </a:gridCol>
              </a:tblGrid>
              <a:tr h="336294">
                <a:tc>
                  <a:txBody>
                    <a:bodyPr/>
                    <a:lstStyle/>
                    <a:p>
                      <a:endParaRPr lang="en-US" sz="1400" b="1" dirty="0">
                        <a:latin typeface="Myriad Pro Light" charset="0"/>
                        <a:ea typeface="Myriad Pro Light" charset="0"/>
                        <a:cs typeface="Myriad Pro Light"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0" scaled="1"/>
                      <a:tileRect/>
                    </a:gradFill>
                  </a:tcPr>
                </a:tc>
                <a:tc>
                  <a:txBody>
                    <a:bodyPr/>
                    <a:lstStyle/>
                    <a:p>
                      <a:pPr algn="r"/>
                      <a:r>
                        <a:rPr lang="en-US" sz="1400" b="0" dirty="0">
                          <a:latin typeface="Myriad Pro Light" charset="0"/>
                          <a:ea typeface="Myriad Pro Light" charset="0"/>
                          <a:cs typeface="Myriad Pro Light" charset="0"/>
                        </a:rPr>
                        <a:t>6090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8090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9090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r>
                        <a:rPr lang="en-US" sz="1400" b="0" dirty="0">
                          <a:latin typeface="Myriad Pro Light" charset="0"/>
                          <a:ea typeface="Myriad Pro Light" charset="0"/>
                          <a:cs typeface="Myriad Pro Light" charset="0"/>
                        </a:rPr>
                        <a:t>10090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dirty="0">
                          <a:solidFill>
                            <a:schemeClr val="bg1">
                              <a:lumMod val="95000"/>
                            </a:schemeClr>
                          </a:solidFill>
                          <a:latin typeface="Myriad Pro Light" panose="020B0403030403020204" pitchFamily="34" charset="0"/>
                        </a:rPr>
                        <a:t>Meet regulatory compliance</a:t>
                      </a:r>
                    </a:p>
                  </a:txBody>
                  <a:tcPr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a:gsLst>
                        <a:gs pos="0">
                          <a:srgbClr val="1A73BF"/>
                        </a:gs>
                        <a:gs pos="99000">
                          <a:srgbClr val="034176"/>
                        </a:gs>
                      </a:gsLst>
                      <a:lin ang="0" scaled="1"/>
                    </a:gradFill>
                  </a:tcPr>
                </a:tc>
                <a:extLst>
                  <a:ext uri="{0D108BD9-81ED-4DB2-BD59-A6C34878D82A}">
                    <a16:rowId xmlns:a16="http://schemas.microsoft.com/office/drawing/2014/main" val="10000"/>
                  </a:ext>
                </a:extLst>
              </a:tr>
              <a:tr h="336294">
                <a:tc>
                  <a:txBody>
                    <a:bodyPr/>
                    <a:lstStyle/>
                    <a:p>
                      <a:r>
                        <a:rPr lang="en-US" sz="1100" b="1" dirty="0">
                          <a:solidFill>
                            <a:schemeClr val="bg1"/>
                          </a:solidFill>
                          <a:latin typeface="Myriad Pro Light" charset="0"/>
                          <a:ea typeface="Myriad Pro Light" charset="0"/>
                          <a:cs typeface="Myriad Pro Light" charset="0"/>
                        </a:rPr>
                        <a:t>Usable Capacity</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12</a:t>
                      </a:r>
                      <a:r>
                        <a:rPr lang="en-US" sz="1100" baseline="0" dirty="0">
                          <a:solidFill>
                            <a:schemeClr val="bg1"/>
                          </a:solidFill>
                          <a:latin typeface="Myriad Pro Light" charset="0"/>
                          <a:ea typeface="Myriad Pro Light" charset="0"/>
                          <a:cs typeface="Myriad Pro Light" charset="0"/>
                        </a:rPr>
                        <a:t>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24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48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96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dirty="0">
                          <a:solidFill>
                            <a:schemeClr val="bg1">
                              <a:lumMod val="95000"/>
                            </a:schemeClr>
                          </a:solidFill>
                          <a:latin typeface="Myriad Pro Light" panose="020B0403030403020204" pitchFamily="34" charset="0"/>
                        </a:rPr>
                        <a:t>Secure data against physical theft</a:t>
                      </a:r>
                    </a:p>
                  </a:txBody>
                  <a:tcPr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A73BF"/>
                        </a:gs>
                        <a:gs pos="99000">
                          <a:srgbClr val="034176"/>
                        </a:gs>
                      </a:gsLst>
                      <a:lin ang="0" scaled="1"/>
                    </a:gradFill>
                  </a:tcPr>
                </a:tc>
                <a:extLst>
                  <a:ext uri="{0D108BD9-81ED-4DB2-BD59-A6C34878D82A}">
                    <a16:rowId xmlns:a16="http://schemas.microsoft.com/office/drawing/2014/main" val="10001"/>
                  </a:ext>
                </a:extLst>
              </a:tr>
              <a:tr h="336294">
                <a:tc>
                  <a:txBody>
                    <a:bodyPr/>
                    <a:lstStyle/>
                    <a:p>
                      <a:r>
                        <a:rPr lang="en-US" sz="1100" b="1" dirty="0">
                          <a:solidFill>
                            <a:schemeClr val="bg1"/>
                          </a:solidFill>
                          <a:latin typeface="Myriad Pro Light" charset="0"/>
                          <a:ea typeface="Myriad Pro Light" charset="0"/>
                          <a:cs typeface="Myriad Pro Light" charset="0"/>
                        </a:rPr>
                        <a:t>Recommended Environment</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6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12</a:t>
                      </a:r>
                      <a:r>
                        <a:rPr lang="en-US" sz="1100" baseline="0" dirty="0">
                          <a:solidFill>
                            <a:schemeClr val="bg1"/>
                          </a:solidFill>
                          <a:latin typeface="Myriad Pro Light" charset="0"/>
                          <a:ea typeface="Myriad Pro Light" charset="0"/>
                          <a:cs typeface="Myriad Pro Light" charset="0"/>
                        </a:rPr>
                        <a:t>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baseline="0" dirty="0">
                          <a:solidFill>
                            <a:schemeClr val="bg1"/>
                          </a:solidFill>
                          <a:latin typeface="Myriad Pro Light" charset="0"/>
                          <a:ea typeface="Myriad Pro Light" charset="0"/>
                          <a:cs typeface="Myriad Pro Light" charset="0"/>
                        </a:rPr>
                        <a:t>24 TB</a:t>
                      </a: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dirty="0">
                          <a:solidFill>
                            <a:schemeClr val="bg1"/>
                          </a:solidFill>
                          <a:latin typeface="Myriad Pro Light" charset="0"/>
                          <a:ea typeface="Myriad Pro Light" charset="0"/>
                          <a:cs typeface="Myriad Pro Light" charset="0"/>
                        </a:rPr>
                        <a:t>48 TB</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dirty="0">
                          <a:solidFill>
                            <a:schemeClr val="bg1">
                              <a:lumMod val="95000"/>
                            </a:schemeClr>
                          </a:solidFill>
                          <a:latin typeface="Myriad Pro Light" panose="020B0403030403020204" pitchFamily="34" charset="0"/>
                        </a:rPr>
                        <a:t>Minimal configuration needed</a:t>
                      </a:r>
                    </a:p>
                  </a:txBody>
                  <a:tcPr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1A73BF"/>
                        </a:gs>
                        <a:gs pos="99000">
                          <a:srgbClr val="034176"/>
                        </a:gs>
                      </a:gsLst>
                      <a:lin ang="0" scaled="1"/>
                    </a:gradFill>
                  </a:tcPr>
                </a:tc>
                <a:extLst>
                  <a:ext uri="{0D108BD9-81ED-4DB2-BD59-A6C34878D82A}">
                    <a16:rowId xmlns:a16="http://schemas.microsoft.com/office/drawing/2014/main" val="10002"/>
                  </a:ext>
                </a:extLst>
              </a:tr>
            </a:tbl>
          </a:graphicData>
        </a:graphic>
      </p:graphicFrame>
      <p:sp>
        <p:nvSpPr>
          <p:cNvPr id="8" name="Title 7"/>
          <p:cNvSpPr>
            <a:spLocks noGrp="1"/>
          </p:cNvSpPr>
          <p:nvPr>
            <p:ph type="title"/>
          </p:nvPr>
        </p:nvSpPr>
        <p:spPr>
          <a:xfrm>
            <a:off x="315598" y="313600"/>
            <a:ext cx="8353778" cy="617978"/>
          </a:xfrm>
        </p:spPr>
        <p:txBody>
          <a:bodyPr/>
          <a:lstStyle/>
          <a:p>
            <a:r>
              <a:rPr lang="en-US" dirty="0"/>
              <a:t>Encrypted Appliances</a:t>
            </a:r>
          </a:p>
        </p:txBody>
      </p:sp>
    </p:spTree>
    <p:extLst>
      <p:ext uri="{BB962C8B-B14F-4D97-AF65-F5344CB8AC3E}">
        <p14:creationId xmlns:p14="http://schemas.microsoft.com/office/powerpoint/2010/main" val="116398305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81154"/>
          </a:xfrm>
          <a:prstGeom prst="rect">
            <a:avLst/>
          </a:prstGeom>
          <a:gradFill flip="none" rotWithShape="1">
            <a:gsLst>
              <a:gs pos="86000">
                <a:schemeClr val="bg1">
                  <a:alpha val="0"/>
                </a:schemeClr>
              </a:gs>
              <a:gs pos="44000">
                <a:schemeClr val="tx1">
                  <a:alpha val="0"/>
                </a:schemeClr>
              </a:gs>
              <a:gs pos="22000">
                <a:schemeClr val="tx1">
                  <a:alpha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
        <p:nvSpPr>
          <p:cNvPr id="8" name="Title 7"/>
          <p:cNvSpPr>
            <a:spLocks noGrp="1"/>
          </p:cNvSpPr>
          <p:nvPr>
            <p:ph type="title"/>
          </p:nvPr>
        </p:nvSpPr>
        <p:spPr>
          <a:xfrm>
            <a:off x="315598" y="313600"/>
            <a:ext cx="8353778" cy="617978"/>
          </a:xfrm>
        </p:spPr>
        <p:txBody>
          <a:bodyPr/>
          <a:lstStyle/>
          <a:p>
            <a:r>
              <a:rPr lang="en-US" dirty="0"/>
              <a:t>Virtual Appliance</a:t>
            </a:r>
          </a:p>
        </p:txBody>
      </p:sp>
      <p:sp>
        <p:nvSpPr>
          <p:cNvPr id="5" name="Text Placeholder 2"/>
          <p:cNvSpPr txBox="1">
            <a:spLocks/>
          </p:cNvSpPr>
          <p:nvPr/>
        </p:nvSpPr>
        <p:spPr>
          <a:xfrm>
            <a:off x="3680750" y="2036429"/>
            <a:ext cx="5185396" cy="251350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600" kern="1200">
                <a:solidFill>
                  <a:schemeClr val="bg1"/>
                </a:solidFill>
                <a:latin typeface="Myriad Pro Light" panose="020B0403030403020204" pitchFamily="34" charset="0"/>
                <a:ea typeface="+mn-ea"/>
                <a:cs typeface="+mn-cs"/>
              </a:defRPr>
            </a:lvl1pPr>
            <a:lvl2pPr marL="0" indent="-171450" algn="l" defTabSz="685800" rtl="0" eaLnBrk="1" latinLnBrk="0" hangingPunct="1">
              <a:lnSpc>
                <a:spcPct val="90000"/>
              </a:lnSpc>
              <a:spcBef>
                <a:spcPts val="375"/>
              </a:spcBef>
              <a:buFont typeface="Arial" panose="020B0604020202020204" pitchFamily="34" charset="0"/>
              <a:buChar char="•"/>
              <a:defRPr sz="2200" kern="1200">
                <a:solidFill>
                  <a:srgbClr val="558ED5"/>
                </a:solidFill>
                <a:latin typeface="Myriad Pro Light" panose="020B0403030403020204" pitchFamily="34" charset="0"/>
                <a:ea typeface="+mn-ea"/>
                <a:cs typeface="+mn-cs"/>
              </a:defRPr>
            </a:lvl2pPr>
            <a:lvl3pPr marL="365760" indent="-171450" algn="l" defTabSz="685800" rtl="0" eaLnBrk="1" latinLnBrk="0" hangingPunct="1">
              <a:lnSpc>
                <a:spcPct val="90000"/>
              </a:lnSpc>
              <a:spcBef>
                <a:spcPts val="375"/>
              </a:spcBef>
              <a:buFont typeface="Arial" panose="020B0604020202020204" pitchFamily="34" charset="0"/>
              <a:buChar char="•"/>
              <a:defRPr sz="1800" kern="1200">
                <a:solidFill>
                  <a:schemeClr val="bg1">
                    <a:lumMod val="85000"/>
                  </a:schemeClr>
                </a:solidFill>
                <a:latin typeface="Myriad Pro Light" panose="020B0403030403020204" pitchFamily="34" charset="0"/>
                <a:ea typeface="+mn-ea"/>
                <a:cs typeface="+mn-cs"/>
              </a:defRPr>
            </a:lvl3pPr>
            <a:lvl4pPr marL="54864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yriad Pro Light" panose="020B0403030403020204" pitchFamily="34" charset="0"/>
                <a:ea typeface="+mn-ea"/>
                <a:cs typeface="+mn-cs"/>
              </a:defRPr>
            </a:lvl4pPr>
            <a:lvl5pPr marL="73152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yriad Pro Light" panose="020B04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50000"/>
              </a:lnSpc>
              <a:buFont typeface="Arial" charset="0"/>
              <a:buChar char="•"/>
            </a:pPr>
            <a:r>
              <a:rPr lang="en-US" sz="2000" dirty="0"/>
              <a:t>Backup software solution</a:t>
            </a:r>
          </a:p>
          <a:p>
            <a:pPr marL="457200" indent="-457200">
              <a:lnSpc>
                <a:spcPct val="150000"/>
              </a:lnSpc>
              <a:buFont typeface="Arial" charset="0"/>
              <a:buChar char="•"/>
            </a:pPr>
            <a:r>
              <a:rPr lang="en-US" sz="2000" dirty="0"/>
              <a:t>Scalable for growing environments</a:t>
            </a:r>
          </a:p>
          <a:p>
            <a:pPr marL="457200" indent="-457200">
              <a:lnSpc>
                <a:spcPct val="110000"/>
              </a:lnSpc>
              <a:buFont typeface="Arial" charset="0"/>
              <a:buChar char="•"/>
            </a:pPr>
            <a:r>
              <a:rPr lang="en-US" sz="2000" dirty="0"/>
              <a:t>Leverage existing underutilized storage</a:t>
            </a:r>
            <a:br>
              <a:rPr lang="en-US" sz="2000" dirty="0"/>
            </a:br>
            <a:r>
              <a:rPr lang="en-US" sz="2000" dirty="0"/>
              <a:t>and compute infrastructures</a:t>
            </a:r>
          </a:p>
          <a:p>
            <a:pPr marL="457200" indent="-457200">
              <a:lnSpc>
                <a:spcPct val="150000"/>
              </a:lnSpc>
              <a:buFont typeface="Arial" charset="0"/>
              <a:buChar char="•"/>
            </a:pPr>
            <a:r>
              <a:rPr lang="en-US" sz="2000" dirty="0"/>
              <a:t>1:1 Remote replication included</a:t>
            </a:r>
          </a:p>
        </p:txBody>
      </p:sp>
      <p:graphicFrame>
        <p:nvGraphicFramePr>
          <p:cNvPr id="3" name="Table 2"/>
          <p:cNvGraphicFramePr>
            <a:graphicFrameLocks noGrp="1"/>
          </p:cNvGraphicFramePr>
          <p:nvPr>
            <p:extLst/>
          </p:nvPr>
        </p:nvGraphicFramePr>
        <p:xfrm>
          <a:off x="-3" y="1280327"/>
          <a:ext cx="9144000" cy="970781"/>
        </p:xfrm>
        <a:graphic>
          <a:graphicData uri="http://schemas.openxmlformats.org/drawingml/2006/table">
            <a:tbl>
              <a:tblPr firstRow="1" bandRow="1">
                <a:tableStyleId>{69012ECD-51FC-41F1-AA8D-1B2483CD663E}</a:tableStyleId>
              </a:tblPr>
              <a:tblGrid>
                <a:gridCol w="2048722">
                  <a:extLst>
                    <a:ext uri="{9D8B030D-6E8A-4147-A177-3AD203B41FA5}">
                      <a16:colId xmlns:a16="http://schemas.microsoft.com/office/drawing/2014/main" val="20000"/>
                    </a:ext>
                  </a:extLst>
                </a:gridCol>
                <a:gridCol w="613458">
                  <a:extLst>
                    <a:ext uri="{9D8B030D-6E8A-4147-A177-3AD203B41FA5}">
                      <a16:colId xmlns:a16="http://schemas.microsoft.com/office/drawing/2014/main" val="20001"/>
                    </a:ext>
                  </a:extLst>
                </a:gridCol>
                <a:gridCol w="613458">
                  <a:extLst>
                    <a:ext uri="{9D8B030D-6E8A-4147-A177-3AD203B41FA5}">
                      <a16:colId xmlns:a16="http://schemas.microsoft.com/office/drawing/2014/main" val="20002"/>
                    </a:ext>
                  </a:extLst>
                </a:gridCol>
                <a:gridCol w="613458">
                  <a:extLst>
                    <a:ext uri="{9D8B030D-6E8A-4147-A177-3AD203B41FA5}">
                      <a16:colId xmlns:a16="http://schemas.microsoft.com/office/drawing/2014/main" val="20003"/>
                    </a:ext>
                  </a:extLst>
                </a:gridCol>
                <a:gridCol w="613458">
                  <a:extLst>
                    <a:ext uri="{9D8B030D-6E8A-4147-A177-3AD203B41FA5}">
                      <a16:colId xmlns:a16="http://schemas.microsoft.com/office/drawing/2014/main" val="20004"/>
                    </a:ext>
                  </a:extLst>
                </a:gridCol>
                <a:gridCol w="613458">
                  <a:extLst>
                    <a:ext uri="{9D8B030D-6E8A-4147-A177-3AD203B41FA5}">
                      <a16:colId xmlns:a16="http://schemas.microsoft.com/office/drawing/2014/main" val="20005"/>
                    </a:ext>
                  </a:extLst>
                </a:gridCol>
                <a:gridCol w="613458">
                  <a:extLst>
                    <a:ext uri="{9D8B030D-6E8A-4147-A177-3AD203B41FA5}">
                      <a16:colId xmlns:a16="http://schemas.microsoft.com/office/drawing/2014/main" val="20006"/>
                    </a:ext>
                  </a:extLst>
                </a:gridCol>
                <a:gridCol w="613458">
                  <a:extLst>
                    <a:ext uri="{9D8B030D-6E8A-4147-A177-3AD203B41FA5}">
                      <a16:colId xmlns:a16="http://schemas.microsoft.com/office/drawing/2014/main" val="20007"/>
                    </a:ext>
                  </a:extLst>
                </a:gridCol>
                <a:gridCol w="613458">
                  <a:extLst>
                    <a:ext uri="{9D8B030D-6E8A-4147-A177-3AD203B41FA5}">
                      <a16:colId xmlns:a16="http://schemas.microsoft.com/office/drawing/2014/main" val="20008"/>
                    </a:ext>
                  </a:extLst>
                </a:gridCol>
                <a:gridCol w="613458">
                  <a:extLst>
                    <a:ext uri="{9D8B030D-6E8A-4147-A177-3AD203B41FA5}">
                      <a16:colId xmlns:a16="http://schemas.microsoft.com/office/drawing/2014/main" val="20009"/>
                    </a:ext>
                  </a:extLst>
                </a:gridCol>
                <a:gridCol w="613458">
                  <a:extLst>
                    <a:ext uri="{9D8B030D-6E8A-4147-A177-3AD203B41FA5}">
                      <a16:colId xmlns:a16="http://schemas.microsoft.com/office/drawing/2014/main" val="20010"/>
                    </a:ext>
                  </a:extLst>
                </a:gridCol>
                <a:gridCol w="613458">
                  <a:extLst>
                    <a:ext uri="{9D8B030D-6E8A-4147-A177-3AD203B41FA5}">
                      <a16:colId xmlns:a16="http://schemas.microsoft.com/office/drawing/2014/main" val="20011"/>
                    </a:ext>
                  </a:extLst>
                </a:gridCol>
                <a:gridCol w="347240">
                  <a:extLst>
                    <a:ext uri="{9D8B030D-6E8A-4147-A177-3AD203B41FA5}">
                      <a16:colId xmlns:a16="http://schemas.microsoft.com/office/drawing/2014/main" val="20012"/>
                    </a:ext>
                  </a:extLst>
                </a:gridCol>
              </a:tblGrid>
              <a:tr h="370840">
                <a:tc>
                  <a:txBody>
                    <a:bodyPr/>
                    <a:lstStyle/>
                    <a:p>
                      <a:endParaRPr lang="en-US" sz="1400" b="1" dirty="0">
                        <a:latin typeface="Myriad Pro Light" charset="0"/>
                        <a:ea typeface="Myriad Pro Light" charset="0"/>
                        <a:cs typeface="Myriad Pro Light"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0" scaled="1"/>
                      <a:tileRect/>
                    </a:gra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10800000" scaled="1"/>
                      <a:tileRect/>
                    </a:gradFill>
                  </a:tcPr>
                </a:tc>
                <a:extLst>
                  <a:ext uri="{0D108BD9-81ED-4DB2-BD59-A6C34878D82A}">
                    <a16:rowId xmlns:a16="http://schemas.microsoft.com/office/drawing/2014/main" val="10000"/>
                  </a:ext>
                </a:extLst>
              </a:tr>
              <a:tr h="340861">
                <a:tc>
                  <a:txBody>
                    <a:bodyPr/>
                    <a:lstStyle/>
                    <a:p>
                      <a:endParaRPr lang="en-US" sz="1100" b="1" dirty="0">
                        <a:solidFill>
                          <a:schemeClr val="bg1"/>
                        </a:solidFill>
                        <a:latin typeface="Myriad Pro Light" charset="0"/>
                        <a:ea typeface="Myriad Pro Light" charset="0"/>
                        <a:cs typeface="Myriad Pro Light" charset="0"/>
                      </a:endParaRPr>
                    </a:p>
                  </a:txBody>
                  <a:tcPr anchor="b">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endParaRPr lang="en-US" sz="1100" b="1" dirty="0">
                        <a:solidFill>
                          <a:schemeClr val="bg1"/>
                        </a:solidFill>
                        <a:latin typeface="Myriad Pro Light" charset="0"/>
                        <a:ea typeface="Myriad Pro Light" charset="0"/>
                        <a:cs typeface="Myriad Pro Light"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048705E9-8302-FF4F-98C4-4B43B91E3DAD}"/>
              </a:ext>
            </a:extLst>
          </p:cNvPr>
          <p:cNvSpPr/>
          <p:nvPr/>
        </p:nvSpPr>
        <p:spPr>
          <a:xfrm>
            <a:off x="1426695" y="3897274"/>
            <a:ext cx="1568226" cy="765875"/>
          </a:xfrm>
          <a:prstGeom prst="rect">
            <a:avLst/>
          </a:prstGeom>
          <a:solidFill>
            <a:srgbClr val="191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sp>
        <p:nvSpPr>
          <p:cNvPr id="9" name="Rectangle: Rounded Corners 3">
            <a:extLst>
              <a:ext uri="{FF2B5EF4-FFF2-40B4-BE49-F238E27FC236}">
                <a16:creationId xmlns:a16="http://schemas.microsoft.com/office/drawing/2014/main" id="{25A2E038-9862-3740-A759-8A72B77A2247}"/>
              </a:ext>
            </a:extLst>
          </p:cNvPr>
          <p:cNvSpPr/>
          <p:nvPr/>
        </p:nvSpPr>
        <p:spPr>
          <a:xfrm>
            <a:off x="685829" y="4205949"/>
            <a:ext cx="2309091" cy="457200"/>
          </a:xfrm>
          <a:prstGeom prst="roundRect">
            <a:avLst/>
          </a:prstGeom>
          <a:solidFill>
            <a:schemeClr val="bg1">
              <a:lumMod val="50000"/>
            </a:schemeClr>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Myriad Pro Light"/>
              </a:rPr>
              <a:t>Storage</a:t>
            </a:r>
            <a:endParaRPr lang="en-US" sz="1100" b="1" dirty="0">
              <a:solidFill>
                <a:schemeClr val="bg1"/>
              </a:solidFill>
              <a:latin typeface="Myriad Pro Light"/>
            </a:endParaRPr>
          </a:p>
        </p:txBody>
      </p:sp>
      <p:sp>
        <p:nvSpPr>
          <p:cNvPr id="10" name="Rectangle: Rounded Corners 4">
            <a:extLst>
              <a:ext uri="{FF2B5EF4-FFF2-40B4-BE49-F238E27FC236}">
                <a16:creationId xmlns:a16="http://schemas.microsoft.com/office/drawing/2014/main" id="{351C67CE-F274-A44A-8276-90AC47E04D9D}"/>
              </a:ext>
            </a:extLst>
          </p:cNvPr>
          <p:cNvSpPr/>
          <p:nvPr/>
        </p:nvSpPr>
        <p:spPr>
          <a:xfrm>
            <a:off x="685829" y="3672434"/>
            <a:ext cx="2309091" cy="457200"/>
          </a:xfrm>
          <a:prstGeom prst="roundRect">
            <a:avLst/>
          </a:prstGeom>
          <a:solidFill>
            <a:schemeClr val="tx1">
              <a:lumMod val="65000"/>
              <a:lumOff val="35000"/>
            </a:schemeClr>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Light"/>
              </a:rPr>
              <a:t>Host</a:t>
            </a:r>
          </a:p>
        </p:txBody>
      </p:sp>
      <p:sp>
        <p:nvSpPr>
          <p:cNvPr id="11" name="Rectangle: Rounded Corners 5">
            <a:extLst>
              <a:ext uri="{FF2B5EF4-FFF2-40B4-BE49-F238E27FC236}">
                <a16:creationId xmlns:a16="http://schemas.microsoft.com/office/drawing/2014/main" id="{D1583C01-0094-C941-A35D-406399420D45}"/>
              </a:ext>
            </a:extLst>
          </p:cNvPr>
          <p:cNvSpPr/>
          <p:nvPr/>
        </p:nvSpPr>
        <p:spPr>
          <a:xfrm>
            <a:off x="685829" y="3141856"/>
            <a:ext cx="2309091" cy="457200"/>
          </a:xfrm>
          <a:prstGeom prst="roundRect">
            <a:avLst/>
          </a:prstGeom>
          <a:solidFill>
            <a:schemeClr val="tx1">
              <a:lumMod val="75000"/>
              <a:lumOff val="25000"/>
            </a:schemeClr>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yriad Pro Light"/>
              </a:rPr>
              <a:t>Hypervisor</a:t>
            </a:r>
            <a:endParaRPr lang="en-US" sz="1100" b="1" dirty="0">
              <a:latin typeface="Myriad Pro Light"/>
            </a:endParaRPr>
          </a:p>
        </p:txBody>
      </p:sp>
      <p:sp>
        <p:nvSpPr>
          <p:cNvPr id="12" name="Rectangle: Rounded Corners 6">
            <a:extLst>
              <a:ext uri="{FF2B5EF4-FFF2-40B4-BE49-F238E27FC236}">
                <a16:creationId xmlns:a16="http://schemas.microsoft.com/office/drawing/2014/main" id="{0697B18D-BA30-9D45-8767-7289F16EDF67}"/>
              </a:ext>
            </a:extLst>
          </p:cNvPr>
          <p:cNvSpPr/>
          <p:nvPr/>
        </p:nvSpPr>
        <p:spPr>
          <a:xfrm>
            <a:off x="685829" y="2611278"/>
            <a:ext cx="2309091" cy="457200"/>
          </a:xfrm>
          <a:prstGeom prst="roundRect">
            <a:avLst/>
          </a:prstGeom>
          <a:solidFill>
            <a:schemeClr val="accent2"/>
          </a:solidFill>
          <a:ln w="254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yriad Pro Light"/>
              </a:rPr>
              <a:t>Barracuda Backup Vx</a:t>
            </a:r>
          </a:p>
        </p:txBody>
      </p:sp>
      <p:sp>
        <p:nvSpPr>
          <p:cNvPr id="14" name="Rectangle: Rounded Corners 14">
            <a:extLst>
              <a:ext uri="{FF2B5EF4-FFF2-40B4-BE49-F238E27FC236}">
                <a16:creationId xmlns:a16="http://schemas.microsoft.com/office/drawing/2014/main" id="{016AFD64-6616-964F-8902-C59D182367F1}"/>
              </a:ext>
            </a:extLst>
          </p:cNvPr>
          <p:cNvSpPr/>
          <p:nvPr/>
        </p:nvSpPr>
        <p:spPr>
          <a:xfrm>
            <a:off x="685829" y="2077763"/>
            <a:ext cx="2309091" cy="457200"/>
          </a:xfrm>
          <a:prstGeom prst="roundRect">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pic>
        <p:nvPicPr>
          <p:cNvPr id="16" name="Picture 15">
            <a:extLst>
              <a:ext uri="{FF2B5EF4-FFF2-40B4-BE49-F238E27FC236}">
                <a16:creationId xmlns:a16="http://schemas.microsoft.com/office/drawing/2014/main" id="{AD5477D9-80F5-F042-980B-D7D4CC7EF929}"/>
              </a:ext>
            </a:extLst>
          </p:cNvPr>
          <p:cNvPicPr>
            <a:picLocks noChangeAspect="1"/>
          </p:cNvPicPr>
          <p:nvPr/>
        </p:nvPicPr>
        <p:blipFill>
          <a:blip r:embed="rId3">
            <a:clrChange>
              <a:clrFrom>
                <a:srgbClr val="141400">
                  <a:alpha val="9804"/>
                </a:srgbClr>
              </a:clrFrom>
              <a:clrTo>
                <a:srgbClr val="141400">
                  <a:alpha val="0"/>
                </a:srgbClr>
              </a:clrTo>
            </a:clrChange>
            <a:duotone>
              <a:schemeClr val="bg2">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796926" y="2124720"/>
            <a:ext cx="533575" cy="345868"/>
          </a:xfrm>
          <a:prstGeom prst="rect">
            <a:avLst/>
          </a:prstGeom>
        </p:spPr>
      </p:pic>
      <p:pic>
        <p:nvPicPr>
          <p:cNvPr id="17" name="Picture 16">
            <a:extLst>
              <a:ext uri="{FF2B5EF4-FFF2-40B4-BE49-F238E27FC236}">
                <a16:creationId xmlns:a16="http://schemas.microsoft.com/office/drawing/2014/main" id="{95A1B521-B389-DE46-9B0B-2D0F68CA1AD2}"/>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1709012" y="2179234"/>
            <a:ext cx="280947" cy="271676"/>
          </a:xfrm>
          <a:prstGeom prst="rect">
            <a:avLst/>
          </a:prstGeom>
        </p:spPr>
      </p:pic>
      <p:pic>
        <p:nvPicPr>
          <p:cNvPr id="18" name="Picture 17">
            <a:extLst>
              <a:ext uri="{FF2B5EF4-FFF2-40B4-BE49-F238E27FC236}">
                <a16:creationId xmlns:a16="http://schemas.microsoft.com/office/drawing/2014/main" id="{33745FCB-458A-B84F-9262-6CA560F1D9F3}"/>
              </a:ext>
            </a:extLst>
          </p:cNvPr>
          <p:cNvPicPr>
            <a:picLocks noChangeAspect="1"/>
          </p:cNvPicPr>
          <p:nvPr/>
        </p:nvPicPr>
        <p:blipFill>
          <a:blip r:embed="rId5">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2403565" y="2181389"/>
            <a:ext cx="445612" cy="267367"/>
          </a:xfrm>
          <a:prstGeom prst="rect">
            <a:avLst/>
          </a:prstGeom>
        </p:spPr>
      </p:pic>
    </p:spTree>
    <p:extLst>
      <p:ext uri="{BB962C8B-B14F-4D97-AF65-F5344CB8AC3E}">
        <p14:creationId xmlns:p14="http://schemas.microsoft.com/office/powerpoint/2010/main" val="142837285"/>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81154"/>
          </a:xfrm>
          <a:prstGeom prst="rect">
            <a:avLst/>
          </a:prstGeom>
          <a:gradFill flip="none" rotWithShape="1">
            <a:gsLst>
              <a:gs pos="86000">
                <a:schemeClr val="bg1">
                  <a:alpha val="0"/>
                </a:schemeClr>
              </a:gs>
              <a:gs pos="44000">
                <a:schemeClr val="tx1">
                  <a:alpha val="0"/>
                </a:schemeClr>
              </a:gs>
              <a:gs pos="22000">
                <a:schemeClr val="tx1">
                  <a:alpha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yriad Pro Light" panose="020B0403030403020204" pitchFamily="34" charset="0"/>
            </a:endParaRPr>
          </a:p>
        </p:txBody>
      </p:sp>
      <p:graphicFrame>
        <p:nvGraphicFramePr>
          <p:cNvPr id="3" name="Table 2"/>
          <p:cNvGraphicFramePr>
            <a:graphicFrameLocks noGrp="1"/>
          </p:cNvGraphicFramePr>
          <p:nvPr>
            <p:extLst/>
          </p:nvPr>
        </p:nvGraphicFramePr>
        <p:xfrm>
          <a:off x="-3" y="1186547"/>
          <a:ext cx="9144000" cy="970781"/>
        </p:xfrm>
        <a:graphic>
          <a:graphicData uri="http://schemas.openxmlformats.org/drawingml/2006/table">
            <a:tbl>
              <a:tblPr firstRow="1" bandRow="1">
                <a:tableStyleId>{69012ECD-51FC-41F1-AA8D-1B2483CD663E}</a:tableStyleId>
              </a:tblPr>
              <a:tblGrid>
                <a:gridCol w="2048722">
                  <a:extLst>
                    <a:ext uri="{9D8B030D-6E8A-4147-A177-3AD203B41FA5}">
                      <a16:colId xmlns:a16="http://schemas.microsoft.com/office/drawing/2014/main" val="20000"/>
                    </a:ext>
                  </a:extLst>
                </a:gridCol>
                <a:gridCol w="613458">
                  <a:extLst>
                    <a:ext uri="{9D8B030D-6E8A-4147-A177-3AD203B41FA5}">
                      <a16:colId xmlns:a16="http://schemas.microsoft.com/office/drawing/2014/main" val="20001"/>
                    </a:ext>
                  </a:extLst>
                </a:gridCol>
                <a:gridCol w="613458">
                  <a:extLst>
                    <a:ext uri="{9D8B030D-6E8A-4147-A177-3AD203B41FA5}">
                      <a16:colId xmlns:a16="http://schemas.microsoft.com/office/drawing/2014/main" val="20002"/>
                    </a:ext>
                  </a:extLst>
                </a:gridCol>
                <a:gridCol w="613458">
                  <a:extLst>
                    <a:ext uri="{9D8B030D-6E8A-4147-A177-3AD203B41FA5}">
                      <a16:colId xmlns:a16="http://schemas.microsoft.com/office/drawing/2014/main" val="20003"/>
                    </a:ext>
                  </a:extLst>
                </a:gridCol>
                <a:gridCol w="613458">
                  <a:extLst>
                    <a:ext uri="{9D8B030D-6E8A-4147-A177-3AD203B41FA5}">
                      <a16:colId xmlns:a16="http://schemas.microsoft.com/office/drawing/2014/main" val="20004"/>
                    </a:ext>
                  </a:extLst>
                </a:gridCol>
                <a:gridCol w="613458">
                  <a:extLst>
                    <a:ext uri="{9D8B030D-6E8A-4147-A177-3AD203B41FA5}">
                      <a16:colId xmlns:a16="http://schemas.microsoft.com/office/drawing/2014/main" val="20005"/>
                    </a:ext>
                  </a:extLst>
                </a:gridCol>
                <a:gridCol w="613458">
                  <a:extLst>
                    <a:ext uri="{9D8B030D-6E8A-4147-A177-3AD203B41FA5}">
                      <a16:colId xmlns:a16="http://schemas.microsoft.com/office/drawing/2014/main" val="20006"/>
                    </a:ext>
                  </a:extLst>
                </a:gridCol>
                <a:gridCol w="613458">
                  <a:extLst>
                    <a:ext uri="{9D8B030D-6E8A-4147-A177-3AD203B41FA5}">
                      <a16:colId xmlns:a16="http://schemas.microsoft.com/office/drawing/2014/main" val="20007"/>
                    </a:ext>
                  </a:extLst>
                </a:gridCol>
                <a:gridCol w="613458">
                  <a:extLst>
                    <a:ext uri="{9D8B030D-6E8A-4147-A177-3AD203B41FA5}">
                      <a16:colId xmlns:a16="http://schemas.microsoft.com/office/drawing/2014/main" val="20008"/>
                    </a:ext>
                  </a:extLst>
                </a:gridCol>
                <a:gridCol w="613458">
                  <a:extLst>
                    <a:ext uri="{9D8B030D-6E8A-4147-A177-3AD203B41FA5}">
                      <a16:colId xmlns:a16="http://schemas.microsoft.com/office/drawing/2014/main" val="20009"/>
                    </a:ext>
                  </a:extLst>
                </a:gridCol>
                <a:gridCol w="613458">
                  <a:extLst>
                    <a:ext uri="{9D8B030D-6E8A-4147-A177-3AD203B41FA5}">
                      <a16:colId xmlns:a16="http://schemas.microsoft.com/office/drawing/2014/main" val="20010"/>
                    </a:ext>
                  </a:extLst>
                </a:gridCol>
                <a:gridCol w="613458">
                  <a:extLst>
                    <a:ext uri="{9D8B030D-6E8A-4147-A177-3AD203B41FA5}">
                      <a16:colId xmlns:a16="http://schemas.microsoft.com/office/drawing/2014/main" val="20011"/>
                    </a:ext>
                  </a:extLst>
                </a:gridCol>
                <a:gridCol w="347240">
                  <a:extLst>
                    <a:ext uri="{9D8B030D-6E8A-4147-A177-3AD203B41FA5}">
                      <a16:colId xmlns:a16="http://schemas.microsoft.com/office/drawing/2014/main" val="20012"/>
                    </a:ext>
                  </a:extLst>
                </a:gridCol>
              </a:tblGrid>
              <a:tr h="370840">
                <a:tc>
                  <a:txBody>
                    <a:bodyPr/>
                    <a:lstStyle/>
                    <a:p>
                      <a:endParaRPr lang="en-US" sz="1400" b="1" dirty="0">
                        <a:latin typeface="Myriad Pro Light" charset="0"/>
                        <a:ea typeface="Myriad Pro Light" charset="0"/>
                        <a:cs typeface="Myriad Pro Light"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0" scaled="1"/>
                      <a:tileRect/>
                    </a:gra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1A73BF"/>
                    </a:solidFill>
                  </a:tcPr>
                </a:tc>
                <a:tc>
                  <a:txBody>
                    <a:bodyPr/>
                    <a:lstStyle/>
                    <a:p>
                      <a:pPr algn="r"/>
                      <a:endParaRPr lang="en-US" sz="1400" b="0" dirty="0">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rgbClr val="1A73BF">
                            <a:shade val="30000"/>
                            <a:satMod val="115000"/>
                          </a:srgbClr>
                        </a:gs>
                        <a:gs pos="50000">
                          <a:srgbClr val="1A73BF">
                            <a:shade val="67500"/>
                            <a:satMod val="115000"/>
                          </a:srgbClr>
                        </a:gs>
                        <a:gs pos="100000">
                          <a:srgbClr val="1A73BF">
                            <a:shade val="100000"/>
                            <a:satMod val="115000"/>
                          </a:srgbClr>
                        </a:gs>
                      </a:gsLst>
                      <a:lin ang="10800000" scaled="1"/>
                      <a:tileRect/>
                    </a:gradFill>
                  </a:tcPr>
                </a:tc>
                <a:extLst>
                  <a:ext uri="{0D108BD9-81ED-4DB2-BD59-A6C34878D82A}">
                    <a16:rowId xmlns:a16="http://schemas.microsoft.com/office/drawing/2014/main" val="10000"/>
                  </a:ext>
                </a:extLst>
              </a:tr>
              <a:tr h="340861">
                <a:tc>
                  <a:txBody>
                    <a:bodyPr/>
                    <a:lstStyle/>
                    <a:p>
                      <a:endParaRPr lang="en-US" sz="1100" b="1" dirty="0">
                        <a:solidFill>
                          <a:schemeClr val="bg1"/>
                        </a:solidFill>
                        <a:latin typeface="Myriad Pro Light" charset="0"/>
                        <a:ea typeface="Myriad Pro Light" charset="0"/>
                        <a:cs typeface="Myriad Pro Light" charset="0"/>
                      </a:endParaRPr>
                    </a:p>
                  </a:txBody>
                  <a:tcPr anchor="b">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w="381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endParaRPr lang="en-US" sz="1100" b="1" dirty="0">
                        <a:solidFill>
                          <a:schemeClr val="bg1"/>
                        </a:solidFill>
                        <a:latin typeface="Myriad Pro Light" charset="0"/>
                        <a:ea typeface="Myriad Pro Light" charset="0"/>
                        <a:cs typeface="Myriad Pro Light"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w="381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dirty="0">
                        <a:solidFill>
                          <a:schemeClr val="bg1"/>
                        </a:solidFill>
                        <a:latin typeface="Myriad Pro Light" charset="0"/>
                        <a:ea typeface="Myriad Pro Light" charset="0"/>
                        <a:cs typeface="Myriad Pro Light" charset="0"/>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 name="Text Placeholder 2"/>
          <p:cNvSpPr txBox="1">
            <a:spLocks/>
          </p:cNvSpPr>
          <p:nvPr/>
        </p:nvSpPr>
        <p:spPr>
          <a:xfrm>
            <a:off x="559666" y="2062823"/>
            <a:ext cx="8416925" cy="251350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600" kern="1200">
                <a:solidFill>
                  <a:schemeClr val="bg1"/>
                </a:solidFill>
                <a:latin typeface="Myriad Pro Light" panose="020B0403030403020204" pitchFamily="34" charset="0"/>
                <a:ea typeface="+mn-ea"/>
                <a:cs typeface="+mn-cs"/>
              </a:defRPr>
            </a:lvl1pPr>
            <a:lvl2pPr marL="0" indent="-171450" algn="l" defTabSz="685800" rtl="0" eaLnBrk="1" latinLnBrk="0" hangingPunct="1">
              <a:lnSpc>
                <a:spcPct val="90000"/>
              </a:lnSpc>
              <a:spcBef>
                <a:spcPts val="375"/>
              </a:spcBef>
              <a:buFont typeface="Arial" panose="020B0604020202020204" pitchFamily="34" charset="0"/>
              <a:buChar char="•"/>
              <a:defRPr sz="2200" kern="1200">
                <a:solidFill>
                  <a:srgbClr val="558ED5"/>
                </a:solidFill>
                <a:latin typeface="Myriad Pro Light" panose="020B0403030403020204" pitchFamily="34" charset="0"/>
                <a:ea typeface="+mn-ea"/>
                <a:cs typeface="+mn-cs"/>
              </a:defRPr>
            </a:lvl2pPr>
            <a:lvl3pPr marL="365760" indent="-171450" algn="l" defTabSz="685800" rtl="0" eaLnBrk="1" latinLnBrk="0" hangingPunct="1">
              <a:lnSpc>
                <a:spcPct val="90000"/>
              </a:lnSpc>
              <a:spcBef>
                <a:spcPts val="375"/>
              </a:spcBef>
              <a:buFont typeface="Arial" panose="020B0604020202020204" pitchFamily="34" charset="0"/>
              <a:buChar char="•"/>
              <a:defRPr sz="1800" kern="1200">
                <a:solidFill>
                  <a:schemeClr val="bg1">
                    <a:lumMod val="85000"/>
                  </a:schemeClr>
                </a:solidFill>
                <a:latin typeface="Myriad Pro Light" panose="020B0403030403020204" pitchFamily="34" charset="0"/>
                <a:ea typeface="+mn-ea"/>
                <a:cs typeface="+mn-cs"/>
              </a:defRPr>
            </a:lvl3pPr>
            <a:lvl4pPr marL="54864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yriad Pro Light" panose="020B0403030403020204" pitchFamily="34" charset="0"/>
                <a:ea typeface="+mn-ea"/>
                <a:cs typeface="+mn-cs"/>
              </a:defRPr>
            </a:lvl4pPr>
            <a:lvl5pPr marL="73152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yriad Pro Light" panose="020B04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Arial" charset="0"/>
              <a:buChar char="•"/>
            </a:pPr>
            <a:r>
              <a:rPr lang="en-US" sz="2000" dirty="0"/>
              <a:t>Complete protection for</a:t>
            </a:r>
            <a:br>
              <a:rPr lang="en-US" sz="2000" dirty="0"/>
            </a:br>
            <a:r>
              <a:rPr lang="en-US" sz="2000" dirty="0"/>
              <a:t>Office 365 – Exchange Online,</a:t>
            </a:r>
            <a:br>
              <a:rPr lang="en-US" sz="2000" dirty="0"/>
            </a:br>
            <a:r>
              <a:rPr lang="en-US" sz="2000" dirty="0"/>
              <a:t>SharePoint Online and</a:t>
            </a:r>
            <a:br>
              <a:rPr lang="en-US" sz="2000" dirty="0"/>
            </a:br>
            <a:r>
              <a:rPr lang="en-US" sz="2000" dirty="0"/>
              <a:t>OneDrive for Business</a:t>
            </a:r>
          </a:p>
          <a:p>
            <a:pPr marL="457200" indent="-457200">
              <a:buFont typeface="Arial" charset="0"/>
              <a:buChar char="•"/>
            </a:pPr>
            <a:r>
              <a:rPr lang="en-US" sz="2000" dirty="0"/>
              <a:t>Last line of protection</a:t>
            </a:r>
            <a:br>
              <a:rPr lang="en-US" sz="2000" dirty="0"/>
            </a:br>
            <a:r>
              <a:rPr lang="en-US" sz="2000" dirty="0"/>
              <a:t>from ransomware</a:t>
            </a:r>
          </a:p>
          <a:p>
            <a:pPr marL="457200" indent="-457200">
              <a:buFont typeface="Arial" charset="0"/>
              <a:buChar char="•"/>
            </a:pPr>
            <a:r>
              <a:rPr lang="en-US" sz="2000" dirty="0"/>
              <a:t>Point-in-time recovery</a:t>
            </a:r>
          </a:p>
        </p:txBody>
      </p:sp>
      <p:sp>
        <p:nvSpPr>
          <p:cNvPr id="20" name="Title 7"/>
          <p:cNvSpPr txBox="1">
            <a:spLocks/>
          </p:cNvSpPr>
          <p:nvPr/>
        </p:nvSpPr>
        <p:spPr>
          <a:xfrm>
            <a:off x="315598" y="313600"/>
            <a:ext cx="8353778" cy="6179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yriad Pro Light" panose="020B0403030403020204" pitchFamily="34" charset="0"/>
                <a:ea typeface="+mj-ea"/>
                <a:cs typeface="+mj-cs"/>
              </a:defRPr>
            </a:lvl1pPr>
          </a:lstStyle>
          <a:p>
            <a:r>
              <a:rPr lang="en-US" dirty="0"/>
              <a:t>Cloud-to-Cloud Backup</a:t>
            </a:r>
            <a:endParaRPr lang="en-US" dirty="0">
              <a:solidFill>
                <a:srgbClr val="FF0000"/>
              </a:solidFill>
            </a:endParaRPr>
          </a:p>
        </p:txBody>
      </p:sp>
      <p:pic>
        <p:nvPicPr>
          <p:cNvPr id="19" name="Picture 18">
            <a:extLst>
              <a:ext uri="{FF2B5EF4-FFF2-40B4-BE49-F238E27FC236}">
                <a16:creationId xmlns:a16="http://schemas.microsoft.com/office/drawing/2014/main" id="{6724295E-A1AB-3043-9A81-7020289BFA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8129" y="2420686"/>
            <a:ext cx="3652988" cy="1461195"/>
          </a:xfrm>
          <a:prstGeom prst="rect">
            <a:avLst/>
          </a:prstGeom>
        </p:spPr>
      </p:pic>
    </p:spTree>
    <p:extLst>
      <p:ext uri="{BB962C8B-B14F-4D97-AF65-F5344CB8AC3E}">
        <p14:creationId xmlns:p14="http://schemas.microsoft.com/office/powerpoint/2010/main" val="4117377499"/>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5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B859-7A93-1B41-B2C1-1D711A3A29D9}"/>
              </a:ext>
            </a:extLst>
          </p:cNvPr>
          <p:cNvSpPr>
            <a:spLocks noGrp="1"/>
          </p:cNvSpPr>
          <p:nvPr>
            <p:ph type="title"/>
          </p:nvPr>
        </p:nvSpPr>
        <p:spPr/>
        <p:txBody>
          <a:bodyPr>
            <a:noAutofit/>
          </a:bodyPr>
          <a:lstStyle/>
          <a:p>
            <a:r>
              <a:rPr lang="en-US" sz="2800" dirty="0"/>
              <a:t>Barracuda Networks – </a:t>
            </a:r>
            <a:r>
              <a:rPr lang="en-US" sz="2800" b="1" dirty="0"/>
              <a:t>the</a:t>
            </a:r>
            <a:r>
              <a:rPr lang="en-US" sz="2800" dirty="0"/>
              <a:t> Email Protection Company</a:t>
            </a:r>
          </a:p>
        </p:txBody>
      </p:sp>
      <p:sp>
        <p:nvSpPr>
          <p:cNvPr id="3" name="Content Placeholder 2">
            <a:extLst>
              <a:ext uri="{FF2B5EF4-FFF2-40B4-BE49-F238E27FC236}">
                <a16:creationId xmlns:a16="http://schemas.microsoft.com/office/drawing/2014/main" id="{EB3041DA-68AF-404A-84C1-96B8374DFB5B}"/>
              </a:ext>
            </a:extLst>
          </p:cNvPr>
          <p:cNvSpPr>
            <a:spLocks noGrp="1"/>
          </p:cNvSpPr>
          <p:nvPr>
            <p:ph idx="1"/>
          </p:nvPr>
        </p:nvSpPr>
        <p:spPr/>
        <p:txBody>
          <a:bodyPr/>
          <a:lstStyle/>
          <a:p>
            <a:pPr marL="457200" indent="-457200">
              <a:buFont typeface="Arial" panose="020B0604020202020204" pitchFamily="34" charset="0"/>
              <a:buChar char="•"/>
            </a:pPr>
            <a:r>
              <a:rPr lang="en-US" dirty="0"/>
              <a:t>Protecting and processing </a:t>
            </a:r>
            <a:r>
              <a:rPr lang="en-US" b="1" dirty="0">
                <a:solidFill>
                  <a:schemeClr val="accent2"/>
                </a:solidFill>
              </a:rPr>
              <a:t>1 billion </a:t>
            </a:r>
            <a:r>
              <a:rPr lang="en-US" dirty="0"/>
              <a:t>emails a day</a:t>
            </a:r>
          </a:p>
          <a:p>
            <a:pPr marL="457200" indent="-457200">
              <a:buFont typeface="Arial" panose="020B0604020202020204" pitchFamily="34" charset="0"/>
              <a:buChar char="•"/>
            </a:pPr>
            <a:r>
              <a:rPr lang="en-US" b="1" dirty="0">
                <a:solidFill>
                  <a:schemeClr val="accent2"/>
                </a:solidFill>
              </a:rPr>
              <a:t>Over 60,000</a:t>
            </a:r>
            <a:r>
              <a:rPr lang="en-US" dirty="0"/>
              <a:t> email protection customers</a:t>
            </a:r>
          </a:p>
          <a:p>
            <a:pPr marL="457200" indent="-457200">
              <a:buFont typeface="Arial" panose="020B0604020202020204" pitchFamily="34" charset="0"/>
              <a:buChar char="•"/>
            </a:pPr>
            <a:r>
              <a:rPr lang="en-US" dirty="0"/>
              <a:t>Artificial Intelligence email threat defense engine trained on </a:t>
            </a:r>
            <a:r>
              <a:rPr lang="en-US" b="1" dirty="0">
                <a:solidFill>
                  <a:schemeClr val="accent2"/>
                </a:solidFill>
              </a:rPr>
              <a:t>2.5 million </a:t>
            </a:r>
            <a:r>
              <a:rPr lang="en-US" dirty="0"/>
              <a:t>emails</a:t>
            </a:r>
          </a:p>
          <a:p>
            <a:pPr marL="457200" indent="-457200">
              <a:buFont typeface="Arial" panose="020B0604020202020204" pitchFamily="34" charset="0"/>
              <a:buChar char="•"/>
            </a:pPr>
            <a:r>
              <a:rPr lang="en-US" b="1" dirty="0">
                <a:solidFill>
                  <a:schemeClr val="accent2"/>
                </a:solidFill>
              </a:rPr>
              <a:t>17 billion </a:t>
            </a:r>
            <a:r>
              <a:rPr lang="en-US" dirty="0"/>
              <a:t>messages archived</a:t>
            </a:r>
          </a:p>
          <a:p>
            <a:pPr marL="457200" indent="-457200">
              <a:buFont typeface="Arial" panose="020B0604020202020204" pitchFamily="34" charset="0"/>
              <a:buChar char="•"/>
            </a:pPr>
            <a:r>
              <a:rPr lang="en-US" dirty="0"/>
              <a:t>Leader in spam and virus prevention </a:t>
            </a:r>
            <a:r>
              <a:rPr lang="en-US" b="1" dirty="0">
                <a:solidFill>
                  <a:schemeClr val="accent2"/>
                </a:solidFill>
              </a:rPr>
              <a:t>since 2003</a:t>
            </a:r>
          </a:p>
        </p:txBody>
      </p:sp>
      <p:sp>
        <p:nvSpPr>
          <p:cNvPr id="4" name="TextBox 3">
            <a:extLst>
              <a:ext uri="{FF2B5EF4-FFF2-40B4-BE49-F238E27FC236}">
                <a16:creationId xmlns:a16="http://schemas.microsoft.com/office/drawing/2014/main" id="{11D46797-BD72-1B49-8DBB-39A7AB402EF3}"/>
              </a:ext>
            </a:extLst>
          </p:cNvPr>
          <p:cNvSpPr txBox="1"/>
          <p:nvPr/>
        </p:nvSpPr>
        <p:spPr>
          <a:xfrm>
            <a:off x="8138923" y="4857407"/>
            <a:ext cx="1073243" cy="307777"/>
          </a:xfrm>
          <a:prstGeom prst="rect">
            <a:avLst/>
          </a:prstGeom>
          <a:noFill/>
        </p:spPr>
        <p:txBody>
          <a:bodyPr wrap="none" rtlCol="0">
            <a:spAutoFit/>
          </a:bodyPr>
          <a:lstStyle/>
          <a:p>
            <a:pPr>
              <a:spcAft>
                <a:spcPts val="600"/>
              </a:spcAft>
            </a:pPr>
            <a:r>
              <a:rPr lang="en-US" sz="1400" dirty="0">
                <a:solidFill>
                  <a:schemeClr val="bg1">
                    <a:lumMod val="75000"/>
                  </a:schemeClr>
                </a:solidFill>
                <a:latin typeface="Myriad Pro Light" panose="020B0403030403020204" pitchFamily="34" charset="0"/>
              </a:rPr>
              <a:t>Confidential</a:t>
            </a:r>
          </a:p>
        </p:txBody>
      </p:sp>
    </p:spTree>
    <p:extLst>
      <p:ext uri="{BB962C8B-B14F-4D97-AF65-F5344CB8AC3E}">
        <p14:creationId xmlns:p14="http://schemas.microsoft.com/office/powerpoint/2010/main" val="218260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6A230-2995-004D-9A2B-5E82F7992DE9}"/>
              </a:ext>
            </a:extLst>
          </p:cNvPr>
          <p:cNvSpPr>
            <a:spLocks noGrp="1"/>
          </p:cNvSpPr>
          <p:nvPr>
            <p:ph type="title"/>
          </p:nvPr>
        </p:nvSpPr>
        <p:spPr/>
        <p:txBody>
          <a:bodyPr>
            <a:normAutofit fontScale="90000"/>
          </a:bodyPr>
          <a:lstStyle/>
          <a:p>
            <a:r>
              <a:rPr lang="en-US" dirty="0"/>
              <a:t>Our </a:t>
            </a:r>
            <a:r>
              <a:rPr lang="en-US" b="1" dirty="0"/>
              <a:t>mission</a:t>
            </a:r>
            <a:r>
              <a:rPr lang="en-US" dirty="0"/>
              <a:t> and </a:t>
            </a:r>
            <a:r>
              <a:rPr lang="en-US" b="1" dirty="0"/>
              <a:t>vision</a:t>
            </a:r>
            <a:r>
              <a:rPr lang="en-US" dirty="0"/>
              <a:t>:</a:t>
            </a:r>
            <a:br>
              <a:rPr lang="en-US" dirty="0"/>
            </a:br>
            <a:br>
              <a:rPr lang="en-US" dirty="0"/>
            </a:br>
            <a:r>
              <a:rPr lang="en-US" dirty="0"/>
              <a:t>Deliver </a:t>
            </a:r>
            <a:r>
              <a:rPr lang="en-US" b="1" dirty="0">
                <a:solidFill>
                  <a:schemeClr val="accent2"/>
                </a:solidFill>
              </a:rPr>
              <a:t>comprehensive</a:t>
            </a:r>
            <a:r>
              <a:rPr lang="en-US" dirty="0"/>
              <a:t>, </a:t>
            </a:r>
            <a:r>
              <a:rPr lang="en-US" b="1" dirty="0">
                <a:solidFill>
                  <a:schemeClr val="accent5"/>
                </a:solidFill>
              </a:rPr>
              <a:t>easy-to-use</a:t>
            </a:r>
            <a:r>
              <a:rPr lang="en-US" dirty="0"/>
              <a:t> protection against the most advanced email-borne threats to your </a:t>
            </a:r>
            <a:r>
              <a:rPr lang="en-US" b="1" dirty="0">
                <a:solidFill>
                  <a:schemeClr val="accent2"/>
                </a:solidFill>
              </a:rPr>
              <a:t>people, brand and business</a:t>
            </a:r>
            <a:br>
              <a:rPr lang="en-US" dirty="0"/>
            </a:br>
            <a:br>
              <a:rPr lang="en-US" dirty="0"/>
            </a:br>
            <a:endParaRPr lang="en-US" dirty="0"/>
          </a:p>
        </p:txBody>
      </p:sp>
    </p:spTree>
    <p:extLst>
      <p:ext uri="{BB962C8B-B14F-4D97-AF65-F5344CB8AC3E}">
        <p14:creationId xmlns:p14="http://schemas.microsoft.com/office/powerpoint/2010/main" val="181463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Our three value pillars</a:t>
            </a:r>
          </a:p>
        </p:txBody>
      </p:sp>
      <p:sp>
        <p:nvSpPr>
          <p:cNvPr id="6" name="Rectangle 5">
            <a:extLst>
              <a:ext uri="{FF2B5EF4-FFF2-40B4-BE49-F238E27FC236}">
                <a16:creationId xmlns:a16="http://schemas.microsoft.com/office/drawing/2014/main" id="{B3A38D7E-069F-7B4E-B294-767AA7380F06}"/>
              </a:ext>
            </a:extLst>
          </p:cNvPr>
          <p:cNvSpPr/>
          <p:nvPr/>
        </p:nvSpPr>
        <p:spPr>
          <a:xfrm>
            <a:off x="1487999" y="1183476"/>
            <a:ext cx="1977372" cy="3128682"/>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sz="1600" b="1" dirty="0">
                <a:solidFill>
                  <a:schemeClr val="bg1"/>
                </a:solidFill>
                <a:latin typeface="Myriad Pro" panose="020B0503030403020204" pitchFamily="34" charset="0"/>
              </a:rPr>
              <a:t>Comprehensive</a:t>
            </a:r>
            <a:r>
              <a:rPr lang="en-US" sz="1600" dirty="0">
                <a:solidFill>
                  <a:schemeClr val="bg1"/>
                </a:solidFill>
                <a:latin typeface="Myriad Pro Light" panose="020B0403030403020204" pitchFamily="34" charset="0"/>
              </a:rPr>
              <a:t> protection against evolving email borne threats…</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2" name="Rectangle 21">
            <a:extLst>
              <a:ext uri="{FF2B5EF4-FFF2-40B4-BE49-F238E27FC236}">
                <a16:creationId xmlns:a16="http://schemas.microsoft.com/office/drawing/2014/main" id="{56C35DBE-025C-EB46-ACE1-9084F7A59F24}"/>
              </a:ext>
            </a:extLst>
          </p:cNvPr>
          <p:cNvSpPr/>
          <p:nvPr/>
        </p:nvSpPr>
        <p:spPr>
          <a:xfrm>
            <a:off x="3625516" y="1183476"/>
            <a:ext cx="1977372" cy="3128682"/>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chemeClr val="bg1"/>
                </a:solidFill>
                <a:latin typeface="Myriad Pro Light" panose="020B0403030403020204" pitchFamily="34" charset="0"/>
              </a:rPr>
              <a:t>...with safeguards for your </a:t>
            </a:r>
            <a:r>
              <a:rPr lang="en-US" sz="1600" dirty="0">
                <a:solidFill>
                  <a:schemeClr val="bg1"/>
                </a:solidFill>
                <a:latin typeface="Myriad Pro" panose="020B0503030403020204" pitchFamily="34" charset="0"/>
              </a:rPr>
              <a:t>people, brand and business</a:t>
            </a:r>
            <a:r>
              <a:rPr lang="en-US" sz="1600" dirty="0">
                <a:solidFill>
                  <a:schemeClr val="bg1"/>
                </a:solidFill>
                <a:latin typeface="Myriad Pro Light" panose="020B0403030403020204" pitchFamily="34" charset="0"/>
              </a:rPr>
              <a:t>…</a:t>
            </a:r>
          </a:p>
        </p:txBody>
      </p:sp>
      <p:sp>
        <p:nvSpPr>
          <p:cNvPr id="23" name="Rectangle 22">
            <a:extLst>
              <a:ext uri="{FF2B5EF4-FFF2-40B4-BE49-F238E27FC236}">
                <a16:creationId xmlns:a16="http://schemas.microsoft.com/office/drawing/2014/main" id="{EE9F0989-C7D3-9246-87FF-27C8026315BB}"/>
              </a:ext>
            </a:extLst>
          </p:cNvPr>
          <p:cNvSpPr/>
          <p:nvPr/>
        </p:nvSpPr>
        <p:spPr>
          <a:xfrm>
            <a:off x="5763033" y="1183476"/>
            <a:ext cx="1977372" cy="3128682"/>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spcAft>
                <a:spcPts val="600"/>
              </a:spcAft>
            </a:pPr>
            <a:r>
              <a:rPr lang="en-US" sz="1600" dirty="0">
                <a:solidFill>
                  <a:schemeClr val="bg1"/>
                </a:solidFill>
                <a:latin typeface="Myriad Pro Light" panose="020B0403030403020204" pitchFamily="34" charset="0"/>
              </a:rPr>
              <a:t>...in an </a:t>
            </a:r>
            <a:r>
              <a:rPr lang="en-US" sz="1600" b="1" dirty="0">
                <a:solidFill>
                  <a:schemeClr val="bg1"/>
                </a:solidFill>
                <a:latin typeface="Myriad Pro" panose="020B0503030403020204" pitchFamily="34" charset="0"/>
              </a:rPr>
              <a:t>elegantly simple</a:t>
            </a:r>
            <a:r>
              <a:rPr lang="en-US" sz="1600" dirty="0">
                <a:solidFill>
                  <a:schemeClr val="bg1"/>
                </a:solidFill>
                <a:latin typeface="Myriad Pro Light" panose="020B0403030403020204" pitchFamily="34" charset="0"/>
              </a:rPr>
              <a:t>, intuitive and easy to deploy solution</a:t>
            </a:r>
          </a:p>
        </p:txBody>
      </p:sp>
    </p:spTree>
    <p:extLst>
      <p:ext uri="{BB962C8B-B14F-4D97-AF65-F5344CB8AC3E}">
        <p14:creationId xmlns:p14="http://schemas.microsoft.com/office/powerpoint/2010/main" val="84229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0D4F-F017-0047-A77B-EA6EC42BEA73}"/>
              </a:ext>
            </a:extLst>
          </p:cNvPr>
          <p:cNvSpPr>
            <a:spLocks noGrp="1"/>
          </p:cNvSpPr>
          <p:nvPr>
            <p:ph type="title"/>
          </p:nvPr>
        </p:nvSpPr>
        <p:spPr/>
        <p:txBody>
          <a:bodyPr/>
          <a:lstStyle/>
          <a:p>
            <a:r>
              <a:rPr lang="en-US" dirty="0"/>
              <a:t>Supporting Pillar One</a:t>
            </a:r>
          </a:p>
        </p:txBody>
      </p:sp>
      <p:sp>
        <p:nvSpPr>
          <p:cNvPr id="6" name="Rectangle 5">
            <a:extLst>
              <a:ext uri="{FF2B5EF4-FFF2-40B4-BE49-F238E27FC236}">
                <a16:creationId xmlns:a16="http://schemas.microsoft.com/office/drawing/2014/main" id="{B3A38D7E-069F-7B4E-B294-767AA7380F06}"/>
              </a:ext>
            </a:extLst>
          </p:cNvPr>
          <p:cNvSpPr/>
          <p:nvPr/>
        </p:nvSpPr>
        <p:spPr>
          <a:xfrm>
            <a:off x="395111" y="1173316"/>
            <a:ext cx="1977372" cy="3128682"/>
          </a:xfrm>
          <a:prstGeom prst="rect">
            <a:avLst/>
          </a:prstGeom>
          <a:solidFill>
            <a:srgbClr val="0070C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sz="1600" b="1" dirty="0">
                <a:solidFill>
                  <a:schemeClr val="bg1"/>
                </a:solidFill>
                <a:latin typeface="Myriad Pro" panose="020B0503030403020204" pitchFamily="34" charset="0"/>
              </a:rPr>
              <a:t>Comprehensive</a:t>
            </a:r>
            <a:r>
              <a:rPr lang="en-US" sz="1600" dirty="0">
                <a:solidFill>
                  <a:schemeClr val="bg1"/>
                </a:solidFill>
                <a:latin typeface="Myriad Pro Light" panose="020B0403030403020204" pitchFamily="34" charset="0"/>
              </a:rPr>
              <a:t> protection against evolving email borne threats…</a:t>
            </a:r>
          </a:p>
        </p:txBody>
      </p:sp>
      <p:sp>
        <p:nvSpPr>
          <p:cNvPr id="7" name="TextBox 6">
            <a:extLst>
              <a:ext uri="{FF2B5EF4-FFF2-40B4-BE49-F238E27FC236}">
                <a16:creationId xmlns:a16="http://schemas.microsoft.com/office/drawing/2014/main" id="{D66BE9A3-3C43-CA4E-8A52-8DBCD627C8DA}"/>
              </a:ext>
            </a:extLst>
          </p:cNvPr>
          <p:cNvSpPr txBox="1"/>
          <p:nvPr/>
        </p:nvSpPr>
        <p:spPr>
          <a:xfrm>
            <a:off x="2381360" y="1332002"/>
            <a:ext cx="184730" cy="923330"/>
          </a:xfrm>
          <a:prstGeom prst="rect">
            <a:avLst/>
          </a:prstGeom>
          <a:noFill/>
        </p:spPr>
        <p:txBody>
          <a:bodyPr wrap="none" rtlCol="0">
            <a:spAutoFit/>
          </a:bodyPr>
          <a:lstStyle/>
          <a:p>
            <a:pPr algn="ctr">
              <a:spcAft>
                <a:spcPts val="600"/>
              </a:spcAft>
            </a:pPr>
            <a:endParaRPr lang="en-US" sz="5400" b="1" dirty="0">
              <a:solidFill>
                <a:schemeClr val="bg1"/>
              </a:solidFill>
              <a:latin typeface="Myriad Pro" charset="0"/>
              <a:ea typeface="Myriad Pro" charset="0"/>
              <a:cs typeface="Myriad Pro" charset="0"/>
            </a:endParaRPr>
          </a:p>
        </p:txBody>
      </p:sp>
      <p:sp>
        <p:nvSpPr>
          <p:cNvPr id="2" name="TextBox 1">
            <a:extLst>
              <a:ext uri="{FF2B5EF4-FFF2-40B4-BE49-F238E27FC236}">
                <a16:creationId xmlns:a16="http://schemas.microsoft.com/office/drawing/2014/main" id="{928E393A-4B2F-6543-A393-7A844564F2D6}"/>
              </a:ext>
            </a:extLst>
          </p:cNvPr>
          <p:cNvSpPr txBox="1"/>
          <p:nvPr/>
        </p:nvSpPr>
        <p:spPr>
          <a:xfrm>
            <a:off x="2966720" y="1141066"/>
            <a:ext cx="5313680" cy="319318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Industry’s best protection against socially engineered targeted attacks like business email compromise and CEO fraud</a:t>
            </a:r>
          </a:p>
          <a:p>
            <a:pPr marL="285750" indent="-285750">
              <a:spcAft>
                <a:spcPts val="600"/>
              </a:spcAft>
              <a:buFont typeface="Arial" panose="020B0604020202020204" pitchFamily="34" charset="0"/>
              <a:buChar char="•"/>
            </a:pPr>
            <a:endParaRPr lang="en-US" sz="9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Rich threat intelligence from multiple vectors – email, web and network – for continuous detection of zero-day threats</a:t>
            </a:r>
          </a:p>
          <a:p>
            <a:pPr marL="285750" indent="-285750">
              <a:spcAft>
                <a:spcPts val="600"/>
              </a:spcAft>
              <a:buFont typeface="Arial" panose="020B0604020202020204" pitchFamily="34" charset="0"/>
              <a:buChar char="•"/>
            </a:pPr>
            <a:endParaRPr lang="en-US" sz="900" dirty="0">
              <a:solidFill>
                <a:schemeClr val="bg1"/>
              </a:solidFill>
              <a:latin typeface="Myriad Pro Light" panose="020B0403030403020204" pitchFamily="34" charset="0"/>
            </a:endParaRPr>
          </a:p>
          <a:p>
            <a:pPr marL="285750" indent="-285750">
              <a:spcAft>
                <a:spcPts val="600"/>
              </a:spcAft>
              <a:buFont typeface="Arial" panose="020B0604020202020204" pitchFamily="34" charset="0"/>
              <a:buChar char="•"/>
            </a:pPr>
            <a:r>
              <a:rPr lang="en-US" dirty="0">
                <a:solidFill>
                  <a:schemeClr val="bg1"/>
                </a:solidFill>
                <a:latin typeface="Myriad Pro Light" panose="020B0403030403020204" pitchFamily="34" charset="0"/>
              </a:rPr>
              <a:t>Full portfolio of data protection capabilities that provide resiliency and easy recovery from ransomware and accidental data loss</a:t>
            </a:r>
          </a:p>
        </p:txBody>
      </p:sp>
    </p:spTree>
    <p:extLst>
      <p:ext uri="{BB962C8B-B14F-4D97-AF65-F5344CB8AC3E}">
        <p14:creationId xmlns:p14="http://schemas.microsoft.com/office/powerpoint/2010/main" val="7601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8CE"/>
        </a:solidFill>
        <a:ln>
          <a:noFill/>
        </a:ln>
      </a:spPr>
      <a:bodyPr rtlCol="0" anchor="ctr"/>
      <a:lstStyle>
        <a:defPPr algn="ctr">
          <a:defRPr dirty="0" smtClean="0">
            <a:latin typeface="Myriad Pro Light" panose="020B04030304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spcAft>
            <a:spcPts val="600"/>
          </a:spcAft>
          <a:defRPr dirty="0" err="1" smtClean="0">
            <a:solidFill>
              <a:schemeClr val="bg1"/>
            </a:solidFill>
            <a:latin typeface="Myriad Pro Light" panose="020B0403030403020204" pitchFamily="34" charset="0"/>
          </a:defRPr>
        </a:defPPr>
      </a:lstStyle>
    </a:txDef>
  </a:objectDefaults>
  <a:extraClrSchemeLst/>
  <a:extLst>
    <a:ext uri="{05A4C25C-085E-4340-85A3-A5531E510DB2}">
      <thm15:themeFamily xmlns:thm15="http://schemas.microsoft.com/office/thememl/2012/main" name="Presentation1" id="{3817470D-9FC0-3845-9DAB-8C8E518F667B}" vid="{1905E3D0-C2CF-E149-935C-CB1C60ACD4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4FC2664952DF4180F1178DCC62FAD1" ma:contentTypeVersion="8" ma:contentTypeDescription="Create a new document." ma:contentTypeScope="" ma:versionID="2bfb98ccd9c20f40393d8872baca4842">
  <xsd:schema xmlns:xsd="http://www.w3.org/2001/XMLSchema" xmlns:xs="http://www.w3.org/2001/XMLSchema" xmlns:p="http://schemas.microsoft.com/office/2006/metadata/properties" xmlns:ns2="dce036d1-faf3-46b4-8dea-1ec3c4dea04b" xmlns:ns3="27dd9cdb-4668-44e1-a2ac-149bc3305661" targetNamespace="http://schemas.microsoft.com/office/2006/metadata/properties" ma:root="true" ma:fieldsID="7fefa83b6f50c0053b6151ff0a5c8ac4" ns2:_="" ns3:_="">
    <xsd:import namespace="dce036d1-faf3-46b4-8dea-1ec3c4dea04b"/>
    <xsd:import namespace="27dd9cdb-4668-44e1-a2ac-149bc3305661"/>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036d1-faf3-46b4-8dea-1ec3c4dea0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7dd9cdb-4668-44e1-a2ac-149bc330566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693141-5B30-4F04-8208-CE859FBB80DC}">
  <ds:schemaRefs>
    <ds:schemaRef ds:uri="http://schemas.microsoft.com/sharepoint/v3/contenttype/forms"/>
  </ds:schemaRefs>
</ds:datastoreItem>
</file>

<file path=customXml/itemProps2.xml><?xml version="1.0" encoding="utf-8"?>
<ds:datastoreItem xmlns:ds="http://schemas.openxmlformats.org/officeDocument/2006/customXml" ds:itemID="{4DCEE8C3-1A55-4F79-A375-4B73F6249D39}">
  <ds:schemaRefs>
    <ds:schemaRef ds:uri="http://purl.org/dc/terms/"/>
    <ds:schemaRef ds:uri="http://schemas.openxmlformats.org/package/2006/metadata/core-properties"/>
    <ds:schemaRef ds:uri="http://schemas.microsoft.com/office/2006/documentManagement/types"/>
    <ds:schemaRef ds:uri="dce036d1-faf3-46b4-8dea-1ec3c4dea04b"/>
    <ds:schemaRef ds:uri="http://purl.org/dc/elements/1.1/"/>
    <ds:schemaRef ds:uri="http://schemas.microsoft.com/office/2006/metadata/properties"/>
    <ds:schemaRef ds:uri="27dd9cdb-4668-44e1-a2ac-149bc330566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ABE7C34-CECD-4933-A710-29E37BC33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036d1-faf3-46b4-8dea-1ec3c4dea04b"/>
    <ds:schemaRef ds:uri="27dd9cdb-4668-44e1-a2ac-149bc33056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26586</TotalTime>
  <Words>4333</Words>
  <Application>Microsoft Office PowerPoint</Application>
  <PresentationFormat>On-screen Show (16:9)</PresentationFormat>
  <Paragraphs>554</Paragraphs>
  <Slides>55</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Calibri Light</vt:lpstr>
      <vt:lpstr>HelveticaNeueLT Std</vt:lpstr>
      <vt:lpstr>HelveticaNeueLT Std Thin</vt:lpstr>
      <vt:lpstr>Mangal</vt:lpstr>
      <vt:lpstr>Myriad Pro</vt:lpstr>
      <vt:lpstr>Myriad Pro Light</vt:lpstr>
      <vt:lpstr>Office Theme</vt:lpstr>
      <vt:lpstr>PowerPoint Presentation</vt:lpstr>
      <vt:lpstr>PowerPoint Presentation</vt:lpstr>
      <vt:lpstr>PowerPoint Presentation</vt:lpstr>
      <vt:lpstr>PowerPoint Presentation</vt:lpstr>
      <vt:lpstr>And it gets more complex every year</vt:lpstr>
      <vt:lpstr>Barracuda Networks – the Email Protection Company</vt:lpstr>
      <vt:lpstr>Our mission and vision:  Deliver comprehensive, easy-to-use protection against the most advanced email-borne threats to your people, brand and business  </vt:lpstr>
      <vt:lpstr>Our three value pillars</vt:lpstr>
      <vt:lpstr>Supporting Pillar One</vt:lpstr>
      <vt:lpstr>Supporting Pillar Two</vt:lpstr>
      <vt:lpstr>Supporting Pillar Three</vt:lpstr>
      <vt:lpstr>The Product Story</vt:lpstr>
      <vt:lpstr>In the early days, it was simple</vt:lpstr>
      <vt:lpstr>Spam firewalls kept bad things out</vt:lpstr>
      <vt:lpstr>Over time, we built a better gateway</vt:lpstr>
      <vt:lpstr>Sandboxing stopped zero day threats</vt:lpstr>
      <vt:lpstr>But gateways are blind to social engineering</vt:lpstr>
      <vt:lpstr>And attacks are coming in through the back door</vt:lpstr>
      <vt:lpstr>Securing the gateway is still necessary, but no longer sufficient</vt:lpstr>
      <vt:lpstr>Next Generation Email Protection</vt:lpstr>
      <vt:lpstr>Barracuda Email Protection</vt:lpstr>
      <vt:lpstr>Barracuda’s EP portfolio</vt:lpstr>
      <vt:lpstr>…vs. Microsoft O365</vt:lpstr>
      <vt:lpstr>…vs. Mimecast</vt:lpstr>
      <vt:lpstr>…vs. ProofPoint</vt:lpstr>
      <vt:lpstr>PowerPoint Presentation</vt:lpstr>
      <vt:lpstr>Data Is Moving Around</vt:lpstr>
      <vt:lpstr>Platforms are Changing</vt:lpstr>
      <vt:lpstr> Hybrid Environments</vt:lpstr>
      <vt:lpstr>Threats Stay The Same</vt:lpstr>
      <vt:lpstr>Threats stay the same!</vt:lpstr>
      <vt:lpstr>Threats stay the same!</vt:lpstr>
      <vt:lpstr>PowerPoint Presentation</vt:lpstr>
      <vt:lpstr>Threats stay the same!</vt:lpstr>
      <vt:lpstr>PowerPoint Presentation</vt:lpstr>
      <vt:lpstr>PowerPoint Presentation</vt:lpstr>
      <vt:lpstr>No matter what, data still needs to be protected</vt:lpstr>
      <vt:lpstr>PowerPoint Presentation</vt:lpstr>
      <vt:lpstr>Barracuda is the Data Protection Company</vt:lpstr>
      <vt:lpstr>Our mission and vision:  Enable businesses to run seamlessly by minimizing downtime and preventing data loss providing the industry’s easiest to deploy and manage all-in-one data protection solution  </vt:lpstr>
      <vt:lpstr>Our Three Value Pillars</vt:lpstr>
      <vt:lpstr>Supporting Pillar One</vt:lpstr>
      <vt:lpstr>Supporting Pillar Two</vt:lpstr>
      <vt:lpstr>Supporting Pillar Three</vt:lpstr>
      <vt:lpstr>Traditional backup looks like…</vt:lpstr>
      <vt:lpstr>Barracuda Backup makes it easy</vt:lpstr>
      <vt:lpstr>Easy to Buy</vt:lpstr>
      <vt:lpstr>PowerPoint Presentation</vt:lpstr>
      <vt:lpstr>Easy to Manage</vt:lpstr>
      <vt:lpstr>Barracuda Backup</vt:lpstr>
      <vt:lpstr>Physical Appliances</vt:lpstr>
      <vt:lpstr>Encrypted Appliances</vt:lpstr>
      <vt:lpstr>Virtual Appliance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Flouton</dc:creator>
  <cp:lastModifiedBy>Bruce Thompson</cp:lastModifiedBy>
  <cp:revision>130</cp:revision>
  <dcterms:created xsi:type="dcterms:W3CDTF">2017-10-13T22:37:01Z</dcterms:created>
  <dcterms:modified xsi:type="dcterms:W3CDTF">2018-03-26T19:44:51Z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0x0101006D4FC2664952DF4180F1178DCC62FAD1</vt:lpwstr>
  </property>
</Properties>
</file>