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8" r:id="rId2"/>
    <p:sldId id="394" r:id="rId3"/>
    <p:sldId id="395" r:id="rId4"/>
    <p:sldId id="380" r:id="rId5"/>
    <p:sldId id="381" r:id="rId6"/>
    <p:sldId id="396" r:id="rId7"/>
    <p:sldId id="397" r:id="rId8"/>
    <p:sldId id="385" r:id="rId9"/>
    <p:sldId id="387" r:id="rId10"/>
    <p:sldId id="388" r:id="rId11"/>
    <p:sldId id="390" r:id="rId12"/>
    <p:sldId id="393" r:id="rId13"/>
  </p:sldIdLst>
  <p:sldSz cx="9144000" cy="5143500" type="screen16x9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74"/>
    <a:srgbClr val="0B354B"/>
    <a:srgbClr val="85B600"/>
    <a:srgbClr val="217799"/>
    <a:srgbClr val="029FFC"/>
    <a:srgbClr val="3FA8DF"/>
    <a:srgbClr val="93B2C0"/>
    <a:srgbClr val="0091C4"/>
    <a:srgbClr val="F2F2F2"/>
    <a:srgbClr val="CCD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93" d="100"/>
          <a:sy n="93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220" y="-102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160521" cy="365760"/>
          </a:xfrm>
          <a:prstGeom prst="rect">
            <a:avLst/>
          </a:prstGeom>
        </p:spPr>
        <p:txBody>
          <a:bodyPr vert="horz" lIns="96638" tIns="48319" rIns="96638" bIns="483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1" y="0"/>
            <a:ext cx="4160521" cy="365760"/>
          </a:xfrm>
          <a:prstGeom prst="rect">
            <a:avLst/>
          </a:prstGeom>
        </p:spPr>
        <p:txBody>
          <a:bodyPr vert="horz" lIns="96638" tIns="48319" rIns="96638" bIns="48319" rtlCol="0"/>
          <a:lstStyle>
            <a:lvl1pPr algn="r">
              <a:defRPr sz="1300"/>
            </a:lvl1pPr>
          </a:lstStyle>
          <a:p>
            <a:fld id="{C62B4633-8359-4B35-B92B-83F2B96F22E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948171"/>
            <a:ext cx="4160521" cy="365760"/>
          </a:xfrm>
          <a:prstGeom prst="rect">
            <a:avLst/>
          </a:prstGeom>
        </p:spPr>
        <p:txBody>
          <a:bodyPr vert="horz" lIns="96638" tIns="48319" rIns="96638" bIns="483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1" y="6948171"/>
            <a:ext cx="4160521" cy="365760"/>
          </a:xfrm>
          <a:prstGeom prst="rect">
            <a:avLst/>
          </a:prstGeom>
        </p:spPr>
        <p:txBody>
          <a:bodyPr vert="horz" lIns="96638" tIns="48319" rIns="96638" bIns="48319" rtlCol="0" anchor="b"/>
          <a:lstStyle>
            <a:lvl1pPr algn="r">
              <a:defRPr sz="1300"/>
            </a:lvl1pPr>
          </a:lstStyle>
          <a:p>
            <a:fld id="{F31C1DD5-E120-453B-8D9D-5C26F4CC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8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160521" cy="365760"/>
          </a:xfrm>
          <a:prstGeom prst="rect">
            <a:avLst/>
          </a:prstGeom>
        </p:spPr>
        <p:txBody>
          <a:bodyPr vert="horz" lIns="96638" tIns="48319" rIns="96638" bIns="483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8" y="0"/>
            <a:ext cx="4160521" cy="365760"/>
          </a:xfrm>
          <a:prstGeom prst="rect">
            <a:avLst/>
          </a:prstGeom>
        </p:spPr>
        <p:txBody>
          <a:bodyPr vert="horz" lIns="96638" tIns="48319" rIns="96638" bIns="48319" rtlCol="0"/>
          <a:lstStyle>
            <a:lvl1pPr algn="r">
              <a:defRPr sz="1300"/>
            </a:lvl1pPr>
          </a:lstStyle>
          <a:p>
            <a:fld id="{57107D27-018F-4153-B0BA-4F6A534C93D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3788" y="549275"/>
            <a:ext cx="4873625" cy="2741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19" rIns="96638" bIns="483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19"/>
            <a:ext cx="7680960" cy="3291840"/>
          </a:xfrm>
          <a:prstGeom prst="rect">
            <a:avLst/>
          </a:prstGeom>
        </p:spPr>
        <p:txBody>
          <a:bodyPr vert="horz" lIns="96638" tIns="48319" rIns="96638" bIns="483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947747"/>
            <a:ext cx="4160521" cy="365760"/>
          </a:xfrm>
          <a:prstGeom prst="rect">
            <a:avLst/>
          </a:prstGeom>
        </p:spPr>
        <p:txBody>
          <a:bodyPr vert="horz" lIns="96638" tIns="48319" rIns="96638" bIns="483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8" y="6947747"/>
            <a:ext cx="4160521" cy="365760"/>
          </a:xfrm>
          <a:prstGeom prst="rect">
            <a:avLst/>
          </a:prstGeom>
        </p:spPr>
        <p:txBody>
          <a:bodyPr vert="horz" lIns="96638" tIns="48319" rIns="96638" bIns="48319" rtlCol="0" anchor="b"/>
          <a:lstStyle>
            <a:lvl1pPr algn="r">
              <a:defRPr sz="1300"/>
            </a:lvl1pPr>
          </a:lstStyle>
          <a:p>
            <a:fld id="{E8B05CF8-5445-461D-9B9C-72CB1D36A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9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flipV="1">
            <a:off x="1" y="49149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/>
              </a:gs>
              <a:gs pos="89000">
                <a:schemeClr val="tx1">
                  <a:lumMod val="85000"/>
                  <a:lumOff val="1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1" y="777240"/>
            <a:ext cx="9144000" cy="4137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9144000" cy="7772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rot="16200000">
            <a:off x="4549141" y="-3817620"/>
            <a:ext cx="45720" cy="9144000"/>
          </a:xfrm>
          <a:prstGeom prst="rect">
            <a:avLst/>
          </a:prstGeom>
          <a:solidFill>
            <a:srgbClr val="0B35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06" b="2363"/>
          <a:stretch/>
        </p:blipFill>
        <p:spPr>
          <a:xfrm>
            <a:off x="0" y="777239"/>
            <a:ext cx="4724399" cy="413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84" y="279174"/>
            <a:ext cx="2194560" cy="311376"/>
          </a:xfrm>
          <a:prstGeom prst="rect">
            <a:avLst/>
          </a:prstGeom>
          <a:effectLst>
            <a:reflection stA="40000" endPos="3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112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1" y="49149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/>
              </a:gs>
              <a:gs pos="89000">
                <a:schemeClr val="tx1">
                  <a:lumMod val="85000"/>
                  <a:lumOff val="1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777240"/>
            <a:ext cx="9144000" cy="4137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7772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/>
          <p:cNvSpPr/>
          <p:nvPr userDrawn="1"/>
        </p:nvSpPr>
        <p:spPr>
          <a:xfrm>
            <a:off x="8534504" y="4960620"/>
            <a:ext cx="320040" cy="18288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oboto Condensed Light"/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3124200" y="4914900"/>
            <a:ext cx="2895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50" smtClean="0">
                <a:solidFill>
                  <a:schemeClr val="bg1"/>
                </a:solidFill>
                <a:latin typeface="Roboto Condensed Light"/>
              </a:rPr>
              <a:t>Company Confidential</a:t>
            </a:r>
            <a:endParaRPr lang="en-US" sz="950" dirty="0">
              <a:solidFill>
                <a:schemeClr val="bg1"/>
              </a:solidFill>
              <a:latin typeface="Roboto Condensed Ligh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4" y="4964330"/>
            <a:ext cx="914400" cy="129740"/>
          </a:xfrm>
          <a:prstGeom prst="rect">
            <a:avLst/>
          </a:prstGeom>
          <a:effectLst/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504024" y="4960189"/>
            <a:ext cx="38100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1E3DD1A-1360-44FF-A35A-7F6C1FB0BA7F}" type="slidenum">
              <a:rPr lang="en-US" sz="800" b="1" smtClean="0">
                <a:latin typeface="Roboto Condensed Light"/>
                <a:ea typeface="Tahoma" panose="020B0604030504040204" pitchFamily="34" charset="0"/>
                <a:cs typeface="Tahoma" panose="020B0604030504040204" pitchFamily="34" charset="0"/>
              </a:rPr>
              <a:pPr algn="ctr">
                <a:defRPr/>
              </a:pPr>
              <a:t>‹#›</a:t>
            </a:fld>
            <a:endParaRPr lang="en-US" sz="800" b="1" dirty="0">
              <a:latin typeface="Roboto Condensed Li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6200000">
            <a:off x="4549141" y="-3817620"/>
            <a:ext cx="45720" cy="9144000"/>
          </a:xfrm>
          <a:prstGeom prst="rect">
            <a:avLst/>
          </a:prstGeom>
          <a:solidFill>
            <a:srgbClr val="0B35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0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V="1">
            <a:off x="1" y="49149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/>
              </a:gs>
              <a:gs pos="89000">
                <a:schemeClr val="tx1">
                  <a:lumMod val="85000"/>
                  <a:lumOff val="1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" y="777240"/>
            <a:ext cx="9144000" cy="4137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772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 userDrawn="1"/>
        </p:nvSpPr>
        <p:spPr>
          <a:xfrm>
            <a:off x="8534504" y="4960620"/>
            <a:ext cx="320040" cy="18288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oboto Condensed Light"/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124200" y="4914900"/>
            <a:ext cx="2895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50" smtClean="0">
                <a:solidFill>
                  <a:schemeClr val="bg1"/>
                </a:solidFill>
                <a:latin typeface="Roboto Condensed Light"/>
              </a:rPr>
              <a:t>Company Confidential</a:t>
            </a:r>
            <a:endParaRPr lang="en-US" sz="950" dirty="0">
              <a:solidFill>
                <a:schemeClr val="bg1"/>
              </a:solidFill>
              <a:latin typeface="Roboto Condensed Light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4" y="4964330"/>
            <a:ext cx="914400" cy="129740"/>
          </a:xfrm>
          <a:prstGeom prst="rect">
            <a:avLst/>
          </a:prstGeom>
          <a:effectLst/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504024" y="4960189"/>
            <a:ext cx="381000" cy="1828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1E3DD1A-1360-44FF-A35A-7F6C1FB0BA7F}" type="slidenum">
              <a:rPr lang="en-US" sz="800" b="1" smtClean="0">
                <a:latin typeface="Roboto Condensed Light"/>
                <a:ea typeface="Tahoma" panose="020B0604030504040204" pitchFamily="34" charset="0"/>
                <a:cs typeface="Tahoma" panose="020B0604030504040204" pitchFamily="34" charset="0"/>
              </a:rPr>
              <a:pPr algn="ctr">
                <a:defRPr/>
              </a:pPr>
              <a:t>‹#›</a:t>
            </a:fld>
            <a:endParaRPr lang="en-US" sz="800" b="1" dirty="0">
              <a:latin typeface="Roboto Condensed Li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 rot="16200000">
            <a:off x="4549141" y="-3817620"/>
            <a:ext cx="45720" cy="9144000"/>
          </a:xfrm>
          <a:prstGeom prst="rect">
            <a:avLst/>
          </a:prstGeom>
          <a:solidFill>
            <a:srgbClr val="0B35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5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7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file://localhost/Users/sscott/Desktop/PP00060-BBOX-L&amp;L(KVM)_v1/images_color/TECH2PC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jpg"/><Relationship Id="rId12" Type="http://schemas.openxmlformats.org/officeDocument/2006/relationships/hyperlink" Target="http://www.honeywell.com/index.html" TargetMode="External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5.jpe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6391" y="3255264"/>
            <a:ext cx="8275176" cy="437655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 smtClean="0">
              <a:latin typeface="Roboto Condensed Light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50" dirty="0">
              <a:solidFill>
                <a:schemeClr val="bg1"/>
              </a:solidFill>
              <a:latin typeface="Roboto Condensed Light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549141" y="-3817620"/>
            <a:ext cx="45720" cy="9144000"/>
          </a:xfrm>
          <a:prstGeom prst="rect">
            <a:avLst/>
          </a:prstGeom>
          <a:solidFill>
            <a:srgbClr val="0B35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84" y="279174"/>
            <a:ext cx="2194560" cy="311376"/>
          </a:xfrm>
          <a:prstGeom prst="rect">
            <a:avLst/>
          </a:prstGeom>
          <a:effectLst>
            <a:reflection stA="40000" endPos="36000" dir="5400000" sy="-100000" algn="bl" rotWithShape="0"/>
          </a:effectLst>
        </p:spPr>
      </p:pic>
      <p:sp>
        <p:nvSpPr>
          <p:cNvPr id="17" name="Untertitel 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/>
          </p:cNvSpPr>
          <p:nvPr/>
        </p:nvSpPr>
        <p:spPr>
          <a:xfrm>
            <a:off x="4343400" y="4393541"/>
            <a:ext cx="3200400" cy="427269"/>
          </a:xfrm>
          <a:prstGeom prst="rect">
            <a:avLst/>
          </a:prstGeom>
        </p:spPr>
        <p:txBody>
          <a:bodyPr vert="horz" lIns="108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4400" kern="1200">
                <a:solidFill>
                  <a:srgbClr val="B2B2B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400" noProof="1" smtClean="0">
                <a:solidFill>
                  <a:schemeClr val="tx1"/>
                </a:solidFill>
                <a:latin typeface="Roboto Condensed Light"/>
              </a:rPr>
              <a:t>Michael Falvo</a:t>
            </a:r>
            <a:endParaRPr kumimoji="0" lang="en-US" sz="14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Roboto Condensed Light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0" y="4583430"/>
            <a:ext cx="0" cy="27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tertitel 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/>
          </p:cNvSpPr>
          <p:nvPr/>
        </p:nvSpPr>
        <p:spPr>
          <a:xfrm>
            <a:off x="7696200" y="4393541"/>
            <a:ext cx="1158344" cy="427269"/>
          </a:xfrm>
          <a:prstGeom prst="rect">
            <a:avLst/>
          </a:prstGeom>
        </p:spPr>
        <p:txBody>
          <a:bodyPr vert="horz" lIns="108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4400" kern="1200">
                <a:solidFill>
                  <a:srgbClr val="B2B2B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400" noProof="1" smtClean="0">
                <a:solidFill>
                  <a:schemeClr val="tx1"/>
                </a:solidFill>
                <a:latin typeface="Roboto Condensed Light"/>
              </a:rPr>
              <a:t>3/14/2016</a:t>
            </a:r>
            <a:endParaRPr kumimoji="0" lang="en-US" sz="14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Roboto Condensed Light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1624" y="1962150"/>
            <a:ext cx="8275176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Condensed Light"/>
              </a:rPr>
              <a:t>Black Box</a:t>
            </a:r>
          </a:p>
          <a:p>
            <a:r>
              <a:rPr lang="en-US" sz="3200" dirty="0" smtClean="0">
                <a:latin typeface="Roboto Condensed Light"/>
              </a:rPr>
              <a:t>Technology Product Solutions</a:t>
            </a:r>
            <a:endParaRPr lang="en-US" sz="3200" dirty="0"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80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78720"/>
            <a:ext cx="5638800" cy="41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3522643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1"/>
                </a:solidFill>
                <a:latin typeface="Roboto Condensed Light"/>
              </a:rPr>
              <a:t>Stay in Control</a:t>
            </a:r>
            <a:endParaRPr lang="en-US" sz="1700" b="1" dirty="0">
              <a:solidFill>
                <a:schemeClr val="accent1"/>
              </a:solidFill>
              <a:latin typeface="Roboto Condensed Light"/>
            </a:endParaRPr>
          </a:p>
          <a:p>
            <a:r>
              <a:rPr lang="en-US" sz="1300" dirty="0">
                <a:latin typeface="Roboto Condensed Light"/>
              </a:rPr>
              <a:t>Allow users to share items freely in open collaboration mode, or approve and reject items in moderated access mode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24" y="2266950"/>
            <a:ext cx="3343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1"/>
                </a:solidFill>
                <a:latin typeface="Roboto Condensed Light"/>
              </a:rPr>
              <a:t>Ensure Dynamic Collaboration</a:t>
            </a:r>
            <a:endParaRPr lang="en-US" sz="1700" b="1" dirty="0">
              <a:solidFill>
                <a:schemeClr val="accent1"/>
              </a:solidFill>
              <a:latin typeface="Roboto Condensed Light"/>
            </a:endParaRPr>
          </a:p>
          <a:p>
            <a:r>
              <a:rPr lang="en-US" sz="1300" dirty="0">
                <a:latin typeface="Roboto Condensed Light"/>
              </a:rPr>
              <a:t>Presenting is no longer one-way. With easy connectivity and sharing, Coalesce enables more time in </a:t>
            </a:r>
            <a:r>
              <a:rPr lang="en-US" sz="1300" dirty="0" smtClean="0">
                <a:latin typeface="Roboto Condensed Light"/>
              </a:rPr>
              <a:t>collaboration</a:t>
            </a:r>
            <a:endParaRPr lang="en-US" sz="1300" dirty="0">
              <a:latin typeface="Roboto Condensed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04775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1"/>
                </a:solidFill>
                <a:latin typeface="Roboto Condensed Light"/>
              </a:rPr>
              <a:t>Encourage Involvement</a:t>
            </a:r>
            <a:endParaRPr lang="en-US" sz="1700" b="1" dirty="0">
              <a:solidFill>
                <a:schemeClr val="accent1"/>
              </a:solidFill>
              <a:latin typeface="Roboto Condensed Light"/>
            </a:endParaRPr>
          </a:p>
          <a:p>
            <a:r>
              <a:rPr lang="en-US" sz="1300" dirty="0">
                <a:latin typeface="Roboto Condensed Light"/>
              </a:rPr>
              <a:t>Let everyone on your team or in your class share their ideas and information from their own </a:t>
            </a:r>
            <a:r>
              <a:rPr lang="en-US" sz="1300" dirty="0" smtClean="0">
                <a:latin typeface="Roboto Condensed Light"/>
              </a:rPr>
              <a:t>devices</a:t>
            </a:r>
            <a:endParaRPr lang="en-US" sz="1300" dirty="0">
              <a:latin typeface="Roboto Condensed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>
                <a:solidFill>
                  <a:schemeClr val="bg1"/>
                </a:solidFill>
                <a:latin typeface="Roboto Condensed Light"/>
              </a:rPr>
              <a:t>Coalesce</a:t>
            </a:r>
            <a:r>
              <a:rPr lang="en-US" sz="1400" cap="all" baseline="100000" dirty="0" err="1">
                <a:solidFill>
                  <a:prstClr val="white"/>
                </a:solidFill>
              </a:rPr>
              <a:t>TM</a:t>
            </a:r>
            <a:r>
              <a:rPr lang="en-US" sz="2400" dirty="0" smtClean="0">
                <a:solidFill>
                  <a:schemeClr val="bg1"/>
                </a:solidFill>
                <a:latin typeface="Roboto Condensed Ligh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 Condensed Light"/>
              </a:rPr>
              <a:t>for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536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19150"/>
            <a:ext cx="4331208" cy="39834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Roboto Condensed Light"/>
              </a:rPr>
              <a:t>BYOD Solutions</a:t>
            </a:r>
            <a:endParaRPr lang="en-US" sz="2400" dirty="0">
              <a:solidFill>
                <a:schemeClr val="bg1"/>
              </a:solidFill>
              <a:latin typeface="Roboto Condensed Light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11480" y="1426464"/>
            <a:ext cx="4137732" cy="2516886"/>
          </a:xfrm>
          <a:prstGeom prst="roundRect">
            <a:avLst/>
          </a:prstGeom>
          <a:solidFill>
            <a:srgbClr val="0B354B"/>
          </a:solidFill>
          <a:ln>
            <a:solidFill>
              <a:srgbClr val="0B354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r>
              <a:rPr lang="en-US" sz="7200" dirty="0">
                <a:solidFill>
                  <a:schemeClr val="bg1"/>
                </a:solidFill>
                <a:latin typeface="Roboto Condensed Light"/>
              </a:rPr>
              <a:t>Simple configuration for a small room or any space where people meet to share ideas</a:t>
            </a:r>
            <a:r>
              <a:rPr lang="en-US" sz="7200" dirty="0" smtClean="0">
                <a:solidFill>
                  <a:schemeClr val="bg1"/>
                </a:solidFill>
                <a:latin typeface="Roboto Condensed Light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Roboto Condensed Light"/>
            </a:endParaRPr>
          </a:p>
          <a:p>
            <a:r>
              <a:rPr lang="en-US" sz="7200" dirty="0" smtClean="0">
                <a:solidFill>
                  <a:schemeClr val="bg1"/>
                </a:solidFill>
                <a:latin typeface="Roboto Condensed Light"/>
              </a:rPr>
              <a:t>Requires </a:t>
            </a:r>
            <a:r>
              <a:rPr lang="en-US" sz="7200" dirty="0" err="1" smtClean="0">
                <a:solidFill>
                  <a:schemeClr val="bg1"/>
                </a:solidFill>
                <a:latin typeface="Roboto Condensed Light"/>
              </a:rPr>
              <a:t>Coalesce</a:t>
            </a:r>
            <a:r>
              <a:rPr lang="en-US" sz="4000" cap="all" baseline="100000" dirty="0" err="1">
                <a:solidFill>
                  <a:prstClr val="white"/>
                </a:solidFill>
              </a:rPr>
              <a:t>TM</a:t>
            </a:r>
            <a:r>
              <a:rPr lang="en-US" sz="7200" dirty="0" smtClean="0">
                <a:solidFill>
                  <a:schemeClr val="bg1"/>
                </a:solidFill>
                <a:latin typeface="Roboto Condensed Light"/>
              </a:rPr>
              <a:t> and a display</a:t>
            </a:r>
          </a:p>
          <a:p>
            <a:endParaRPr lang="en-US" sz="2000" dirty="0">
              <a:solidFill>
                <a:schemeClr val="bg1"/>
              </a:solidFill>
              <a:latin typeface="Roboto Condensed Light"/>
            </a:endParaRPr>
          </a:p>
          <a:p>
            <a:r>
              <a:rPr lang="en-US" sz="7200" dirty="0">
                <a:solidFill>
                  <a:schemeClr val="bg1"/>
                </a:solidFill>
                <a:latin typeface="Roboto Condensed Light"/>
              </a:rPr>
              <a:t>Users </a:t>
            </a:r>
            <a:r>
              <a:rPr lang="en-US" sz="7200" dirty="0" smtClean="0">
                <a:solidFill>
                  <a:schemeClr val="bg1"/>
                </a:solidFill>
                <a:latin typeface="Roboto Condensed Light"/>
              </a:rPr>
              <a:t>BYOD</a:t>
            </a:r>
          </a:p>
          <a:p>
            <a:endParaRPr lang="en-US" sz="2000" dirty="0">
              <a:solidFill>
                <a:schemeClr val="bg1"/>
              </a:solidFill>
              <a:latin typeface="Roboto Condensed Light"/>
            </a:endParaRPr>
          </a:p>
          <a:p>
            <a:r>
              <a:rPr lang="en-US" sz="7200" dirty="0">
                <a:solidFill>
                  <a:schemeClr val="bg1"/>
                </a:solidFill>
                <a:latin typeface="Roboto Condensed Light"/>
              </a:rPr>
              <a:t>Approx. cost $</a:t>
            </a:r>
            <a:r>
              <a:rPr lang="en-US" sz="7200" dirty="0" smtClean="0">
                <a:solidFill>
                  <a:schemeClr val="bg1"/>
                </a:solidFill>
                <a:latin typeface="Roboto Condensed Light"/>
              </a:rPr>
              <a:t>1200</a:t>
            </a:r>
            <a:endParaRPr lang="en-US" sz="7200" dirty="0">
              <a:solidFill>
                <a:schemeClr val="bg1"/>
              </a:solidFill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07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6391" y="3255264"/>
            <a:ext cx="8275176" cy="437655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 smtClean="0">
              <a:latin typeface="Roboto Condensed Light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50" dirty="0">
              <a:solidFill>
                <a:schemeClr val="bg1"/>
              </a:solidFill>
              <a:latin typeface="Roboto Condensed Light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549141" y="-3817620"/>
            <a:ext cx="45720" cy="9144000"/>
          </a:xfrm>
          <a:prstGeom prst="rect">
            <a:avLst/>
          </a:prstGeom>
          <a:solidFill>
            <a:srgbClr val="0B35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84" y="279174"/>
            <a:ext cx="2194560" cy="311376"/>
          </a:xfrm>
          <a:prstGeom prst="rect">
            <a:avLst/>
          </a:prstGeom>
          <a:effectLst>
            <a:reflection stA="40000" endPos="36000" dir="5400000" sy="-100000" algn="bl" rotWithShape="0"/>
          </a:effec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756" y="2305049"/>
            <a:ext cx="4434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boto Condensed Light"/>
              </a:rPr>
              <a:t>Michael Falvo</a:t>
            </a:r>
          </a:p>
          <a:p>
            <a:pPr algn="ctr"/>
            <a:r>
              <a:rPr lang="en-US" sz="1400" b="1" i="1" dirty="0" smtClean="0">
                <a:latin typeface="Roboto Condensed Light"/>
              </a:rPr>
              <a:t>Commercial Account Representative</a:t>
            </a:r>
          </a:p>
          <a:p>
            <a:pPr algn="ctr"/>
            <a:r>
              <a:rPr lang="en-US" sz="1400" dirty="0" smtClean="0">
                <a:latin typeface="Roboto Condensed Light"/>
              </a:rPr>
              <a:t>Technology Product Solutions </a:t>
            </a:r>
          </a:p>
          <a:p>
            <a:pPr algn="ctr"/>
            <a:r>
              <a:rPr lang="en-US" sz="1400" dirty="0" smtClean="0">
                <a:latin typeface="Roboto Condensed Light"/>
              </a:rPr>
              <a:t>Black Box Corporation</a:t>
            </a:r>
          </a:p>
          <a:p>
            <a:pPr algn="ctr"/>
            <a:r>
              <a:rPr lang="en-US" sz="1400" dirty="0" smtClean="0">
                <a:latin typeface="Roboto Condensed Light"/>
              </a:rPr>
              <a:t>O | 724.973.6549</a:t>
            </a:r>
          </a:p>
          <a:p>
            <a:pPr algn="ctr"/>
            <a:r>
              <a:rPr lang="en-US" sz="1400" dirty="0" smtClean="0">
                <a:latin typeface="Roboto Condensed Light"/>
              </a:rPr>
              <a:t>C | 412.897.5908</a:t>
            </a:r>
          </a:p>
          <a:p>
            <a:pPr algn="ctr"/>
            <a:r>
              <a:rPr lang="en-US" sz="1400" dirty="0" smtClean="0">
                <a:latin typeface="Roboto Condensed Light"/>
              </a:rPr>
              <a:t>E |Michael.Falvo@BlackBox.com </a:t>
            </a:r>
            <a:endParaRPr lang="en-US" sz="1400" dirty="0">
              <a:latin typeface="Roboto Condensed Light"/>
            </a:endParaRPr>
          </a:p>
        </p:txBody>
      </p:sp>
      <p:sp>
        <p:nvSpPr>
          <p:cNvPr id="15" name="Untertitel 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/>
          </p:cNvSpPr>
          <p:nvPr/>
        </p:nvSpPr>
        <p:spPr>
          <a:xfrm>
            <a:off x="4343400" y="4393541"/>
            <a:ext cx="3200400" cy="427269"/>
          </a:xfrm>
          <a:prstGeom prst="rect">
            <a:avLst/>
          </a:prstGeom>
        </p:spPr>
        <p:txBody>
          <a:bodyPr vert="horz" lIns="108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4400" kern="1200">
                <a:solidFill>
                  <a:srgbClr val="B2B2B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400" noProof="1" smtClean="0">
                <a:solidFill>
                  <a:schemeClr val="tx1"/>
                </a:solidFill>
                <a:latin typeface="Roboto Condensed Light"/>
              </a:rPr>
              <a:t>Michael Falvo</a:t>
            </a:r>
            <a:endParaRPr kumimoji="0" lang="en-US" sz="14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Roboto Condensed Light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00" y="4583430"/>
            <a:ext cx="0" cy="27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ntertitel 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/>
          </p:cNvSpPr>
          <p:nvPr/>
        </p:nvSpPr>
        <p:spPr>
          <a:xfrm>
            <a:off x="7696200" y="4393541"/>
            <a:ext cx="1158344" cy="427269"/>
          </a:xfrm>
          <a:prstGeom prst="rect">
            <a:avLst/>
          </a:prstGeom>
        </p:spPr>
        <p:txBody>
          <a:bodyPr vert="horz" lIns="108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4400" kern="1200">
                <a:solidFill>
                  <a:srgbClr val="B2B2B2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400" noProof="1" smtClean="0">
                <a:solidFill>
                  <a:schemeClr val="tx1"/>
                </a:solidFill>
                <a:latin typeface="Roboto Condensed Light"/>
              </a:rPr>
              <a:t>3/14/2016</a:t>
            </a:r>
            <a:endParaRPr kumimoji="0" lang="en-US" sz="14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Roboto Condensed Light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1624" y="1657350"/>
            <a:ext cx="8275176" cy="6477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Roboto Condensed 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47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1873" y="1123950"/>
            <a:ext cx="5562600" cy="1905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0B354B"/>
                </a:solidFill>
                <a:latin typeface="Roboto Condensed Light"/>
              </a:rPr>
              <a:t>Traditionally</a:t>
            </a:r>
            <a:r>
              <a:rPr lang="en-US" sz="2200" dirty="0" smtClean="0">
                <a:latin typeface="Roboto Condensed Light"/>
              </a:rPr>
              <a:t> known for our </a:t>
            </a:r>
          </a:p>
          <a:p>
            <a:pPr marL="0" indent="0" algn="ctr">
              <a:buNone/>
            </a:pPr>
            <a:r>
              <a:rPr lang="en-US" sz="2200" dirty="0" smtClean="0">
                <a:latin typeface="Roboto Condensed Light"/>
              </a:rPr>
              <a:t>Big Book</a:t>
            </a:r>
            <a:r>
              <a:rPr lang="en-US" sz="2200" b="1" dirty="0" smtClean="0">
                <a:latin typeface="Roboto Condensed Light"/>
              </a:rPr>
              <a:t>…</a:t>
            </a:r>
            <a:r>
              <a:rPr lang="en-US" sz="2200" dirty="0" smtClean="0">
                <a:latin typeface="Roboto Condensed Light"/>
              </a:rPr>
              <a:t> </a:t>
            </a:r>
            <a:endParaRPr lang="en-US" sz="2200" dirty="0">
              <a:latin typeface="Roboto Condensed Light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0B354B"/>
                </a:solidFill>
                <a:latin typeface="Roboto Condensed Light"/>
              </a:rPr>
              <a:t>NOW</a:t>
            </a:r>
            <a:r>
              <a:rPr lang="en-US" sz="2800" b="1" dirty="0" smtClean="0">
                <a:solidFill>
                  <a:srgbClr val="0B354B"/>
                </a:solidFill>
                <a:latin typeface="Roboto Condensed Light"/>
              </a:rPr>
              <a:t> 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Roboto Condensed Light"/>
              </a:rPr>
              <a:t>… </a:t>
            </a:r>
            <a:r>
              <a:rPr lang="en-US" sz="2200" dirty="0" smtClean="0">
                <a:latin typeface="Roboto Condensed Light"/>
              </a:rPr>
              <a:t>a differentiated IT solutions provider</a:t>
            </a:r>
            <a:endParaRPr lang="en-US" sz="2200" dirty="0">
              <a:latin typeface="Roboto Condensed Ligh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11977">
            <a:off x="687793" y="1248037"/>
            <a:ext cx="2185343" cy="283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"/>
          <a:stretch/>
        </p:blipFill>
        <p:spPr bwMode="auto">
          <a:xfrm>
            <a:off x="6172200" y="3028950"/>
            <a:ext cx="1752600" cy="125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3049686"/>
            <a:ext cx="1635973" cy="117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208886" y="4229325"/>
            <a:ext cx="175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Roboto Condensed Light"/>
              </a:rPr>
              <a:t>High-Performance Command &amp; Control KVM</a:t>
            </a:r>
            <a:endParaRPr lang="en-US" sz="1100" dirty="0">
              <a:latin typeface="Roboto Condensed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398602"/>
            <a:ext cx="1879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Roboto Condensed Light"/>
              </a:rPr>
              <a:t>Visual Communication</a:t>
            </a:r>
            <a:endParaRPr lang="en-US" sz="1100" dirty="0">
              <a:latin typeface="Roboto Condensed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Roboto Condensed Light"/>
              </a:rPr>
              <a:t>Black Box – Evolution of Technology Solutions</a:t>
            </a:r>
          </a:p>
        </p:txBody>
      </p:sp>
    </p:spTree>
    <p:extLst>
      <p:ext uri="{BB962C8B-B14F-4D97-AF65-F5344CB8AC3E}">
        <p14:creationId xmlns:p14="http://schemas.microsoft.com/office/powerpoint/2010/main" val="349592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1480" y="914401"/>
            <a:ext cx="5836920" cy="10477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prstClr val="black"/>
              </a:solidFill>
              <a:latin typeface="Roboto Condensed Light"/>
            </a:endParaRPr>
          </a:p>
          <a:p>
            <a:endParaRPr lang="en-US" sz="1800" dirty="0">
              <a:latin typeface="Roboto Condensed Light"/>
            </a:endParaRPr>
          </a:p>
          <a:p>
            <a:pPr marL="457200" lvl="1" indent="0">
              <a:buNone/>
            </a:pPr>
            <a:endParaRPr lang="en-US" sz="1600" dirty="0">
              <a:latin typeface="Roboto Condensed Light"/>
            </a:endParaRPr>
          </a:p>
          <a:p>
            <a:endParaRPr lang="en-US" sz="1800" dirty="0" smtClean="0">
              <a:latin typeface="Roboto Condensed Light"/>
            </a:endParaRPr>
          </a:p>
          <a:p>
            <a:pPr lvl="1"/>
            <a:endParaRPr lang="en-US" sz="1000" dirty="0">
              <a:latin typeface="Roboto Condensed Ligh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81" y="1599197"/>
            <a:ext cx="3132181" cy="1716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005592" y="3486150"/>
            <a:ext cx="2748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boto Condensed Light"/>
              </a:rPr>
              <a:t>Headquartered in Pittsburgh, PA</a:t>
            </a:r>
            <a:endParaRPr lang="en-US" sz="1400" dirty="0">
              <a:latin typeface="Roboto Condensed Ligh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1624" y="1143000"/>
            <a:ext cx="5257800" cy="685800"/>
          </a:xfrm>
          <a:prstGeom prst="roundRect">
            <a:avLst/>
          </a:prstGeom>
          <a:solidFill>
            <a:srgbClr val="0B354B"/>
          </a:solidFill>
          <a:ln>
            <a:solidFill>
              <a:srgbClr val="0B354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 Condensed Light"/>
              </a:rPr>
              <a:t>Delivering IT Solutions &amp; Services for 40 years: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Roboto Condensed Light"/>
              </a:rPr>
              <a:t>Technology Products | Infrastructure | Communication </a:t>
            </a:r>
            <a:endParaRPr lang="en-US" sz="1400" dirty="0">
              <a:solidFill>
                <a:schemeClr val="bg1"/>
              </a:solidFill>
              <a:latin typeface="Roboto Condensed Ligh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859" y="2114550"/>
            <a:ext cx="5247565" cy="685800"/>
          </a:xfrm>
          <a:prstGeom prst="roundRect">
            <a:avLst/>
          </a:prstGeom>
          <a:solidFill>
            <a:srgbClr val="0B354B"/>
          </a:solidFill>
          <a:ln>
            <a:solidFill>
              <a:srgbClr val="0B354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 Condensed Light"/>
              </a:rPr>
              <a:t>Global Operations</a:t>
            </a:r>
            <a:r>
              <a:rPr lang="en-US" sz="1400" dirty="0" smtClean="0">
                <a:solidFill>
                  <a:schemeClr val="bg1"/>
                </a:solidFill>
                <a:latin typeface="Roboto Condensed Light"/>
              </a:rPr>
              <a:t>: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Roboto Condensed Light"/>
              </a:rPr>
              <a:t>Over 175,000 Customers |150 Countries | 4000 Employees</a:t>
            </a:r>
            <a:endParaRPr lang="en-US" sz="1400" dirty="0">
              <a:solidFill>
                <a:schemeClr val="bg1"/>
              </a:solidFill>
              <a:latin typeface="Roboto Condensed Ligh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8536" y="3105150"/>
            <a:ext cx="2483976" cy="1600200"/>
          </a:xfrm>
          <a:prstGeom prst="roundRect">
            <a:avLst/>
          </a:prstGeom>
          <a:solidFill>
            <a:srgbClr val="0B354B"/>
          </a:solidFill>
          <a:ln>
            <a:solidFill>
              <a:srgbClr val="0B354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 Condensed Light"/>
              </a:rPr>
              <a:t>Financial Strength:</a:t>
            </a:r>
          </a:p>
          <a:p>
            <a:pPr algn="ctr"/>
            <a:endParaRPr lang="en-US" sz="1000" dirty="0" smtClean="0">
              <a:solidFill>
                <a:schemeClr val="bg1"/>
              </a:solidFill>
              <a:latin typeface="Roboto Condensed Light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Roboto Condensed Light"/>
              </a:rPr>
              <a:t>$1 Billion in Revenue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Roboto Condensed Light"/>
              </a:rPr>
              <a:t>NASDAQ: BBOX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Roboto Condensed Light"/>
              </a:rPr>
              <a:t>Black Box – </a:t>
            </a:r>
            <a:r>
              <a:rPr lang="en-US" sz="2400" dirty="0" smtClean="0">
                <a:solidFill>
                  <a:schemeClr val="bg1"/>
                </a:solidFill>
                <a:latin typeface="Roboto Condensed Light"/>
              </a:rPr>
              <a:t>Overview </a:t>
            </a:r>
            <a:endParaRPr lang="en-US" sz="2400" dirty="0">
              <a:solidFill>
                <a:schemeClr val="bg1"/>
              </a:solidFill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6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r:link="rId4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589181" y="895350"/>
            <a:ext cx="3402419" cy="4021041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480" y="1143000"/>
            <a:ext cx="5257800" cy="2057400"/>
          </a:xfrm>
          <a:prstGeom prst="roundRect">
            <a:avLst/>
          </a:prstGeom>
          <a:solidFill>
            <a:srgbClr val="0B354B"/>
          </a:solidFill>
          <a:ln>
            <a:solidFill>
              <a:srgbClr val="0B354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1900" dirty="0" smtClean="0">
                <a:solidFill>
                  <a:schemeClr val="bg1"/>
                </a:solidFill>
                <a:latin typeface="Roboto Condensed Light"/>
              </a:rPr>
              <a:t>U.S. Based Technical Support: 24x7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Roboto Condensed Light"/>
              </a:rPr>
              <a:t>All Black Box Employees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Roboto Condensed Light"/>
              </a:rPr>
              <a:t>U.S. Based Multilingual Product Support</a:t>
            </a:r>
          </a:p>
          <a:p>
            <a:r>
              <a:rPr lang="en-US" sz="1900" b="1" u="sng" dirty="0" smtClean="0">
                <a:solidFill>
                  <a:schemeClr val="bg1"/>
                </a:solidFill>
                <a:latin typeface="Roboto Condensed Light"/>
              </a:rPr>
              <a:t>Unlimited</a:t>
            </a:r>
            <a:r>
              <a:rPr lang="en-US" sz="1900" dirty="0" smtClean="0">
                <a:solidFill>
                  <a:schemeClr val="bg1"/>
                </a:solidFill>
                <a:latin typeface="Roboto Condensed Light"/>
              </a:rPr>
              <a:t> Pre-Sale &amp; Post-Sale Service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i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l_stevies-people-choice-award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468640"/>
            <a:ext cx="1109330" cy="11583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99" y="3568808"/>
            <a:ext cx="1398181" cy="95801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Roboto Condensed Light"/>
              </a:rPr>
              <a:t>Black Box – </a:t>
            </a:r>
            <a:r>
              <a:rPr lang="en-US" sz="2400" dirty="0" smtClean="0">
                <a:solidFill>
                  <a:schemeClr val="bg1"/>
                </a:solidFill>
                <a:latin typeface="Roboto Condensed Light"/>
              </a:rPr>
              <a:t>Customer Support</a:t>
            </a:r>
            <a:endParaRPr lang="en-US" sz="2400" dirty="0">
              <a:solidFill>
                <a:schemeClr val="bg1"/>
              </a:solidFill>
              <a:latin typeface="Roboto Condensed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568808"/>
            <a:ext cx="1357422" cy="94864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83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routehub.net/wp-content/uploads/2014/12/network-draw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9"/>
          <a:stretch/>
        </p:blipFill>
        <p:spPr bwMode="auto">
          <a:xfrm>
            <a:off x="5257800" y="777239"/>
            <a:ext cx="3880513" cy="4129482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endPos="0" dist="5000" dir="5400000" sy="-100000" algn="bl" rotWithShape="0"/>
          </a:effectLst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Roboto Condensed Light"/>
              </a:rPr>
              <a:t>Black Box – Pre-Sale &amp; Post Sale Engineering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11480" y="1428750"/>
            <a:ext cx="5257800" cy="2057400"/>
          </a:xfrm>
          <a:prstGeom prst="roundRect">
            <a:avLst/>
          </a:prstGeom>
          <a:solidFill>
            <a:srgbClr val="0B354B"/>
          </a:solidFill>
          <a:ln>
            <a:solidFill>
              <a:srgbClr val="0B354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  <a:latin typeface="Roboto Condensed Light"/>
              </a:rPr>
              <a:t>Project &amp; Product Integration Consultations </a:t>
            </a:r>
          </a:p>
          <a:p>
            <a:r>
              <a:rPr lang="en-US" sz="2600" dirty="0">
                <a:solidFill>
                  <a:schemeClr val="bg1"/>
                </a:solidFill>
                <a:latin typeface="Roboto Condensed Light"/>
              </a:rPr>
              <a:t>Solution Demonstrations</a:t>
            </a:r>
          </a:p>
          <a:p>
            <a:r>
              <a:rPr lang="en-US" sz="2600" dirty="0">
                <a:solidFill>
                  <a:schemeClr val="bg1"/>
                </a:solidFill>
                <a:latin typeface="Roboto Condensed Light"/>
              </a:rPr>
              <a:t>Solutions Drawlings &amp; Specifications </a:t>
            </a:r>
          </a:p>
          <a:p>
            <a:r>
              <a:rPr lang="en-US" sz="2600" dirty="0">
                <a:solidFill>
                  <a:schemeClr val="bg1"/>
                </a:solidFill>
                <a:latin typeface="Roboto Condensed Light"/>
              </a:rPr>
              <a:t>On-Site Customer Consultations 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0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09186" y="1733550"/>
            <a:ext cx="1828800" cy="3120976"/>
            <a:chOff x="304800" y="1733550"/>
            <a:chExt cx="1828800" cy="312097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04800" y="1733550"/>
              <a:ext cx="1828800" cy="3120976"/>
            </a:xfrm>
            <a:prstGeom prst="roundRect">
              <a:avLst>
                <a:gd name="adj" fmla="val 7903"/>
              </a:avLst>
            </a:prstGeom>
            <a:solidFill>
              <a:schemeClr val="bg1"/>
            </a:solidFill>
            <a:ln w="38100" cap="flat" cmpd="sng" algn="ctr">
              <a:solidFill>
                <a:srgbClr val="0F547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8634" y="4416051"/>
              <a:ext cx="1321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Commercial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24" y="1809750"/>
              <a:ext cx="1507845" cy="4251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24" y="2233052"/>
              <a:ext cx="678770" cy="678770"/>
            </a:xfrm>
            <a:prstGeom prst="rect">
              <a:avLst/>
            </a:prstGeom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91" y="2275996"/>
              <a:ext cx="592881" cy="59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5" y="3028950"/>
              <a:ext cx="1031341" cy="47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34" y="3409950"/>
              <a:ext cx="1315720" cy="762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26" y="3943350"/>
              <a:ext cx="1239746" cy="55511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569464" y="1737530"/>
            <a:ext cx="1828800" cy="3120976"/>
            <a:chOff x="2438400" y="1737530"/>
            <a:chExt cx="1828800" cy="312097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438400" y="1737530"/>
              <a:ext cx="1828800" cy="3120976"/>
            </a:xfrm>
            <a:prstGeom prst="roundRect">
              <a:avLst>
                <a:gd name="adj" fmla="val 7903"/>
              </a:avLst>
            </a:prstGeom>
            <a:solidFill>
              <a:schemeClr val="bg1"/>
            </a:solidFill>
            <a:ln w="38100" cap="flat" cmpd="sng" algn="ctr">
              <a:solidFill>
                <a:srgbClr val="0F547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6496" y="4423591"/>
              <a:ext cx="10926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Industrial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986861"/>
              <a:ext cx="1562673" cy="400413"/>
            </a:xfrm>
            <a:prstGeom prst="rect">
              <a:avLst/>
            </a:prstGeom>
          </p:spPr>
        </p:pic>
        <p:pic>
          <p:nvPicPr>
            <p:cNvPr id="21" name="Picture 46" descr="homepage_exxon_logo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793" r="4653"/>
            <a:stretch/>
          </p:blipFill>
          <p:spPr bwMode="auto">
            <a:xfrm>
              <a:off x="2530671" y="2264357"/>
              <a:ext cx="961840" cy="60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8" descr="BP logo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494607" y="2410305"/>
              <a:ext cx="753618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762" y="2911822"/>
              <a:ext cx="835659" cy="445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0" descr="hdr_logo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166" y="4086126"/>
              <a:ext cx="1239266" cy="338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496270"/>
              <a:ext cx="788087" cy="58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3" descr="rollins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349391" y="3584169"/>
              <a:ext cx="839011" cy="41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754880" y="1730422"/>
            <a:ext cx="1828800" cy="3120976"/>
            <a:chOff x="4572000" y="1730422"/>
            <a:chExt cx="1828800" cy="312097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572000" y="1730422"/>
              <a:ext cx="1828800" cy="3120976"/>
            </a:xfrm>
            <a:prstGeom prst="roundRect">
              <a:avLst>
                <a:gd name="adj" fmla="val 7903"/>
              </a:avLst>
            </a:prstGeom>
            <a:solidFill>
              <a:schemeClr val="bg1"/>
            </a:solidFill>
            <a:ln w="38100" cap="flat" cmpd="sng" algn="ctr">
              <a:solidFill>
                <a:srgbClr val="0F547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93005" y="4400550"/>
              <a:ext cx="1386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Government</a:t>
              </a:r>
            </a:p>
          </p:txBody>
        </p:sp>
        <p:pic>
          <p:nvPicPr>
            <p:cNvPr id="28" name="Picture 39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48200" y="1768019"/>
              <a:ext cx="938464" cy="869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8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211" y="1819486"/>
              <a:ext cx="777240" cy="7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4780329" y="2657963"/>
              <a:ext cx="774741" cy="699544"/>
              <a:chOff x="240" y="2976"/>
              <a:chExt cx="1440" cy="1253"/>
            </a:xfrm>
          </p:grpSpPr>
          <p:pic>
            <p:nvPicPr>
              <p:cNvPr id="31" name="Picture 27" descr="biglogo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88" y="2976"/>
                <a:ext cx="1200" cy="1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8" descr="welcome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40" y="4032"/>
                <a:ext cx="1440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" name="Picture 3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604570" y="2657963"/>
              <a:ext cx="688110" cy="688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245" y="3817114"/>
              <a:ext cx="11430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85" y="3423354"/>
              <a:ext cx="878515" cy="66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903864" y="1730422"/>
            <a:ext cx="1828800" cy="3120976"/>
            <a:chOff x="6758360" y="1730422"/>
            <a:chExt cx="1828800" cy="312097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6758360" y="1730422"/>
              <a:ext cx="1828800" cy="3120976"/>
            </a:xfrm>
            <a:prstGeom prst="roundRect">
              <a:avLst>
                <a:gd name="adj" fmla="val 7903"/>
              </a:avLst>
            </a:prstGeom>
            <a:solidFill>
              <a:schemeClr val="bg1"/>
            </a:solidFill>
            <a:ln w="38100" cap="flat" cmpd="sng" algn="ctr">
              <a:solidFill>
                <a:srgbClr val="0F547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107765" y="4400550"/>
              <a:ext cx="11299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Education</a:t>
              </a:r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170" y="2264357"/>
              <a:ext cx="1049180" cy="919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092" y="1794386"/>
              <a:ext cx="1659455" cy="59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488" y="3184016"/>
              <a:ext cx="1490662" cy="84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2760" y="3798184"/>
              <a:ext cx="733742" cy="68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351" y="3820841"/>
              <a:ext cx="616501" cy="61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ounded Rectangle 39"/>
          <p:cNvSpPr/>
          <p:nvPr/>
        </p:nvSpPr>
        <p:spPr>
          <a:xfrm>
            <a:off x="411624" y="895350"/>
            <a:ext cx="8321040" cy="685800"/>
          </a:xfrm>
          <a:prstGeom prst="roundRect">
            <a:avLst/>
          </a:prstGeom>
          <a:solidFill>
            <a:srgbClr val="0B354B"/>
          </a:solidFill>
          <a:ln>
            <a:solidFill>
              <a:srgbClr val="0B354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Condensed Light"/>
              </a:rPr>
              <a:t>Fortune </a:t>
            </a:r>
            <a:r>
              <a:rPr lang="en-US" dirty="0" smtClean="0">
                <a:solidFill>
                  <a:schemeClr val="bg1"/>
                </a:solidFill>
                <a:latin typeface="Roboto Condensed Light"/>
              </a:rPr>
              <a:t>500 – All </a:t>
            </a:r>
            <a:r>
              <a:rPr lang="en-US" dirty="0">
                <a:solidFill>
                  <a:schemeClr val="bg1"/>
                </a:solidFill>
                <a:latin typeface="Roboto Condensed Light"/>
              </a:rPr>
              <a:t>major U.S. Federal Defense &amp; Civilian </a:t>
            </a:r>
            <a:r>
              <a:rPr lang="en-US" dirty="0" smtClean="0">
                <a:solidFill>
                  <a:schemeClr val="bg1"/>
                </a:solidFill>
                <a:latin typeface="Roboto Condensed Light"/>
              </a:rPr>
              <a:t>Agencies</a:t>
            </a:r>
            <a:endParaRPr lang="en-US" dirty="0">
              <a:solidFill>
                <a:schemeClr val="bg1"/>
              </a:solidFill>
              <a:latin typeface="Roboto Condensed Ligh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Roboto Condensed Light"/>
              </a:rPr>
              <a:t> State &amp; Local </a:t>
            </a:r>
            <a:r>
              <a:rPr lang="en-US" dirty="0" smtClean="0">
                <a:solidFill>
                  <a:schemeClr val="bg1"/>
                </a:solidFill>
                <a:latin typeface="Roboto Condensed Light"/>
              </a:rPr>
              <a:t>Governments – Higher </a:t>
            </a:r>
            <a:r>
              <a:rPr lang="en-US" dirty="0">
                <a:solidFill>
                  <a:schemeClr val="bg1"/>
                </a:solidFill>
                <a:latin typeface="Roboto Condensed Light"/>
              </a:rPr>
              <a:t>Education &amp; </a:t>
            </a:r>
            <a:r>
              <a:rPr lang="en-US" dirty="0" smtClean="0">
                <a:solidFill>
                  <a:schemeClr val="bg1"/>
                </a:solidFill>
                <a:latin typeface="Roboto Condensed Light"/>
              </a:rPr>
              <a:t>K-12</a:t>
            </a:r>
            <a:endParaRPr lang="en-US" dirty="0">
              <a:solidFill>
                <a:schemeClr val="bg1"/>
              </a:solidFill>
              <a:latin typeface="Roboto Condensed Light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Roboto Condensed Light"/>
              </a:rPr>
              <a:t>Black Box – Who Uses Our Solutions? </a:t>
            </a:r>
          </a:p>
        </p:txBody>
      </p:sp>
    </p:spTree>
    <p:extLst>
      <p:ext uri="{BB962C8B-B14F-4D97-AF65-F5344CB8AC3E}">
        <p14:creationId xmlns:p14="http://schemas.microsoft.com/office/powerpoint/2010/main" val="398792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779481"/>
            <a:ext cx="9144002" cy="229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6470"/>
            <a:ext cx="5791201" cy="140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Roboto Condensed Light"/>
              </a:rPr>
              <a:t>Black Box – Mobile Device Charging Carts &amp; Lockers </a:t>
            </a:r>
            <a:endParaRPr lang="en-US" sz="2400" dirty="0">
              <a:solidFill>
                <a:schemeClr val="bg1"/>
              </a:solidFill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768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kutchm\AppData\Local\Microsoft\Windows\Temporary Internet Files\Content.Outlook\ZDTO84VB\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15" y="1733550"/>
            <a:ext cx="457311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Roboto Condensed Light"/>
              </a:rPr>
              <a:t>Black Box – Carts &amp; Locker Solution Overview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11480" y="1426464"/>
            <a:ext cx="4084320" cy="2057400"/>
          </a:xfrm>
          <a:prstGeom prst="roundRect">
            <a:avLst/>
          </a:prstGeom>
          <a:solidFill>
            <a:srgbClr val="0B354B"/>
          </a:solidFill>
          <a:ln>
            <a:solidFill>
              <a:srgbClr val="0B354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boto Condensed Light"/>
              </a:rPr>
              <a:t>Standard</a:t>
            </a:r>
            <a:r>
              <a:rPr lang="en-US" sz="7200" dirty="0">
                <a:solidFill>
                  <a:schemeClr val="bg1"/>
                </a:solidFill>
                <a:latin typeface="Roboto Condensed Light"/>
              </a:rPr>
              <a:t>: LCC Series</a:t>
            </a:r>
          </a:p>
          <a:p>
            <a:pPr lvl="1"/>
            <a:r>
              <a:rPr lang="en-US" sz="5600" dirty="0">
                <a:solidFill>
                  <a:schemeClr val="bg1"/>
                </a:solidFill>
                <a:latin typeface="Roboto Condensed Light"/>
              </a:rPr>
              <a:t>Pricing that Matters </a:t>
            </a:r>
            <a:r>
              <a:rPr lang="en-US" sz="5600" dirty="0" smtClean="0">
                <a:solidFill>
                  <a:schemeClr val="bg1"/>
                </a:solidFill>
                <a:latin typeface="Roboto Condensed Light"/>
              </a:rPr>
              <a:t>$</a:t>
            </a:r>
          </a:p>
          <a:p>
            <a:pPr lvl="1"/>
            <a:endParaRPr lang="en-US" sz="2000" dirty="0">
              <a:solidFill>
                <a:schemeClr val="bg1"/>
              </a:solidFill>
              <a:latin typeface="Roboto Condensed Light"/>
            </a:endParaRPr>
          </a:p>
          <a:p>
            <a:r>
              <a:rPr lang="en-US" sz="7200" dirty="0">
                <a:solidFill>
                  <a:schemeClr val="bg1"/>
                </a:solidFill>
                <a:latin typeface="Roboto Condensed Light"/>
              </a:rPr>
              <a:t>Modular: UD Series</a:t>
            </a:r>
          </a:p>
          <a:p>
            <a:pPr lvl="1"/>
            <a:r>
              <a:rPr lang="en-US" sz="5600" dirty="0">
                <a:solidFill>
                  <a:schemeClr val="bg1"/>
                </a:solidFill>
                <a:latin typeface="Roboto Condensed Light"/>
              </a:rPr>
              <a:t>Pay as You Grow </a:t>
            </a:r>
            <a:r>
              <a:rPr lang="en-US" sz="5600" dirty="0" smtClean="0">
                <a:solidFill>
                  <a:schemeClr val="bg1"/>
                </a:solidFill>
                <a:latin typeface="Roboto Condensed Light"/>
              </a:rPr>
              <a:t>$</a:t>
            </a:r>
          </a:p>
          <a:p>
            <a:pPr lvl="1"/>
            <a:endParaRPr lang="en-US" sz="2000" dirty="0">
              <a:solidFill>
                <a:schemeClr val="bg1"/>
              </a:solidFill>
              <a:latin typeface="Roboto Condensed Light"/>
            </a:endParaRPr>
          </a:p>
          <a:p>
            <a:r>
              <a:rPr lang="en-US" sz="7200" dirty="0">
                <a:solidFill>
                  <a:schemeClr val="bg1"/>
                </a:solidFill>
                <a:latin typeface="Roboto Condensed Light"/>
              </a:rPr>
              <a:t>Deluxe: UCC Series</a:t>
            </a:r>
          </a:p>
          <a:p>
            <a:pPr lvl="1"/>
            <a:r>
              <a:rPr lang="en-US" sz="5600" dirty="0">
                <a:solidFill>
                  <a:schemeClr val="bg1"/>
                </a:solidFill>
                <a:latin typeface="Roboto Condensed Light"/>
              </a:rPr>
              <a:t>Flexible | Safe | Easiest to Wire </a:t>
            </a:r>
            <a:r>
              <a:rPr lang="en-US" sz="5600" dirty="0" smtClean="0">
                <a:solidFill>
                  <a:schemeClr val="bg1"/>
                </a:solidFill>
                <a:latin typeface="Roboto Condensed Light"/>
              </a:rPr>
              <a:t>$$$</a:t>
            </a:r>
            <a:endParaRPr lang="en-US" sz="5600" dirty="0">
              <a:solidFill>
                <a:schemeClr val="bg1"/>
              </a:solidFill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169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" b="2"/>
          <a:stretch/>
        </p:blipFill>
        <p:spPr bwMode="auto">
          <a:xfrm>
            <a:off x="0" y="777239"/>
            <a:ext cx="9144000" cy="41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/>
          </p:cNvSpPr>
          <p:nvPr/>
        </p:nvSpPr>
        <p:spPr>
          <a:xfrm>
            <a:off x="827384" y="1962150"/>
            <a:ext cx="7489232" cy="10833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cap="all">
                <a:solidFill>
                  <a:schemeClr val="bg1"/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000" noProof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&amp; classroom</a:t>
            </a:r>
            <a:endParaRPr lang="en-US" sz="7000" noProof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500" y="2970640"/>
            <a:ext cx="8001000" cy="515510"/>
            <a:chOff x="571500" y="2970640"/>
            <a:chExt cx="8001000" cy="51551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71500" y="2970640"/>
              <a:ext cx="8001000" cy="0"/>
            </a:xfrm>
            <a:prstGeom prst="line">
              <a:avLst/>
            </a:prstGeom>
            <a:ln w="19050" cap="rnd">
              <a:solidFill>
                <a:srgbClr val="0F5474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Untertitel 4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 txBox="1">
              <a:spLocks/>
            </p:cNvSpPr>
            <p:nvPr/>
          </p:nvSpPr>
          <p:spPr>
            <a:xfrm>
              <a:off x="1828800" y="3058881"/>
              <a:ext cx="5486400" cy="427269"/>
            </a:xfrm>
            <a:prstGeom prst="rect">
              <a:avLst/>
            </a:prstGeom>
          </p:spPr>
          <p:txBody>
            <a:bodyPr vert="horz" lIns="1080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None/>
                <a:defRPr sz="4400" kern="1200">
                  <a:solidFill>
                    <a:srgbClr val="B2B2B2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de-DE" sz="2850" noProof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 Light"/>
                </a:rPr>
                <a:t>Visualization &amp; Collaboration</a:t>
              </a:r>
              <a:endParaRPr lang="en-US" sz="2850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/>
                <a:cs typeface="Arial" panose="020B0604020202020204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11624" y="122278"/>
            <a:ext cx="8275176" cy="65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Roboto Condensed Light"/>
              </a:rPr>
              <a:t>Markets</a:t>
            </a:r>
            <a:endParaRPr lang="en-US" sz="2400" dirty="0">
              <a:solidFill>
                <a:schemeClr val="bg1"/>
              </a:solidFill>
              <a:latin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17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ox Powerpoint Template (December 2015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BBox Powerpoint Template (December 2015)</Template>
  <TotalTime>33266</TotalTime>
  <Words>341</Words>
  <Application>Microsoft Office PowerPoint</Application>
  <PresentationFormat>On-screen Show (16:9)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Bebas Neue</vt:lpstr>
      <vt:lpstr>Calibri</vt:lpstr>
      <vt:lpstr>Roboto Condensed Light</vt:lpstr>
      <vt:lpstr>Tahoma</vt:lpstr>
      <vt:lpstr>Wingdings</vt:lpstr>
      <vt:lpstr>BBox Powerpoint Template (December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 Box Network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Joshua Sellers</dc:creator>
  <cp:lastModifiedBy>Bruce Thompson</cp:lastModifiedBy>
  <cp:revision>287</cp:revision>
  <cp:lastPrinted>2016-02-10T19:24:01Z</cp:lastPrinted>
  <dcterms:created xsi:type="dcterms:W3CDTF">2015-12-07T15:19:05Z</dcterms:created>
  <dcterms:modified xsi:type="dcterms:W3CDTF">2016-03-17T02:09:27Z</dcterms:modified>
</cp:coreProperties>
</file>